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Arial" panose="020B0604020202020204" pitchFamily="34" charset="0"/>
      <p:regular r:id="rId26"/>
    </p:embeddedFont>
    <p:embeddedFont>
      <p:font typeface="Arial Bold" panose="020B0704020202020204" pitchFamily="34" charset="0"/>
      <p:regular r:id="rId27"/>
      <p:bold r:id="rId28"/>
    </p:embeddedFont>
    <p:embeddedFont>
      <p:font typeface="Arialle" panose="020B0604020202020204" charset="0"/>
      <p:regular r:id="rId29"/>
    </p:embeddedFont>
    <p:embeddedFont>
      <p:font typeface="Arialle Bold" panose="020B0604020202020204" charset="0"/>
      <p:regular r:id="rId30"/>
    </p:embeddedFont>
    <p:embeddedFont>
      <p:font typeface="Calibri" panose="020F0502020204030204" pitchFamily="34" charset="0"/>
      <p:regular r:id="rId31"/>
      <p:bold r:id="rId32"/>
      <p:italic r:id="rId33"/>
      <p:boldItalic r:id="rId34"/>
    </p:embeddedFont>
    <p:embeddedFont>
      <p:font typeface="Trebuchet MS" panose="020B060302020202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90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Harrop" userId="ddcb3a43-f148-4579-8f93-8928407ec339" providerId="ADAL" clId="{24BE38A6-F8C4-4975-A678-2E8C6BBB6EE2}"/>
    <pc:docChg chg="custSel modSld">
      <pc:chgData name="Nick Harrop" userId="ddcb3a43-f148-4579-8f93-8928407ec339" providerId="ADAL" clId="{24BE38A6-F8C4-4975-A678-2E8C6BBB6EE2}" dt="2023-12-04T10:26:05.323" v="22" actId="1076"/>
      <pc:docMkLst>
        <pc:docMk/>
      </pc:docMkLst>
      <pc:sldChg chg="delSp modSp mod">
        <pc:chgData name="Nick Harrop" userId="ddcb3a43-f148-4579-8f93-8928407ec339" providerId="ADAL" clId="{24BE38A6-F8C4-4975-A678-2E8C6BBB6EE2}" dt="2023-12-04T10:23:56.841" v="3"/>
        <pc:sldMkLst>
          <pc:docMk/>
          <pc:sldMk cId="0" sldId="277"/>
        </pc:sldMkLst>
        <pc:spChg chg="del mod">
          <ac:chgData name="Nick Harrop" userId="ddcb3a43-f148-4579-8f93-8928407ec339" providerId="ADAL" clId="{24BE38A6-F8C4-4975-A678-2E8C6BBB6EE2}" dt="2023-12-04T10:23:56.841" v="3"/>
          <ac:spMkLst>
            <pc:docMk/>
            <pc:sldMk cId="0" sldId="277"/>
            <ac:spMk id="8" creationId="{00000000-0000-0000-0000-000000000000}"/>
          </ac:spMkLst>
        </pc:spChg>
        <pc:spChg chg="del">
          <ac:chgData name="Nick Harrop" userId="ddcb3a43-f148-4579-8f93-8928407ec339" providerId="ADAL" clId="{24BE38A6-F8C4-4975-A678-2E8C6BBB6EE2}" dt="2023-12-04T10:23:56.836" v="1" actId="478"/>
          <ac:spMkLst>
            <pc:docMk/>
            <pc:sldMk cId="0" sldId="277"/>
            <ac:spMk id="9" creationId="{00000000-0000-0000-0000-000000000000}"/>
          </ac:spMkLst>
        </pc:spChg>
      </pc:sldChg>
      <pc:sldChg chg="delSp modSp mod">
        <pc:chgData name="Nick Harrop" userId="ddcb3a43-f148-4579-8f93-8928407ec339" providerId="ADAL" clId="{24BE38A6-F8C4-4975-A678-2E8C6BBB6EE2}" dt="2023-12-04T10:26:05.323" v="22" actId="1076"/>
        <pc:sldMkLst>
          <pc:docMk/>
          <pc:sldMk cId="0" sldId="278"/>
        </pc:sldMkLst>
        <pc:spChg chg="mod">
          <ac:chgData name="Nick Harrop" userId="ddcb3a43-f148-4579-8f93-8928407ec339" providerId="ADAL" clId="{24BE38A6-F8C4-4975-A678-2E8C6BBB6EE2}" dt="2023-12-04T10:25:32.681" v="16" actId="1076"/>
          <ac:spMkLst>
            <pc:docMk/>
            <pc:sldMk cId="0" sldId="278"/>
            <ac:spMk id="3" creationId="{00000000-0000-0000-0000-000000000000}"/>
          </ac:spMkLst>
        </pc:spChg>
        <pc:spChg chg="mod">
          <ac:chgData name="Nick Harrop" userId="ddcb3a43-f148-4579-8f93-8928407ec339" providerId="ADAL" clId="{24BE38A6-F8C4-4975-A678-2E8C6BBB6EE2}" dt="2023-12-04T10:25:10.927" v="12" actId="1076"/>
          <ac:spMkLst>
            <pc:docMk/>
            <pc:sldMk cId="0" sldId="278"/>
            <ac:spMk id="4" creationId="{00000000-0000-0000-0000-000000000000}"/>
          </ac:spMkLst>
        </pc:spChg>
        <pc:spChg chg="mod">
          <ac:chgData name="Nick Harrop" userId="ddcb3a43-f148-4579-8f93-8928407ec339" providerId="ADAL" clId="{24BE38A6-F8C4-4975-A678-2E8C6BBB6EE2}" dt="2023-12-04T10:24:43.610" v="7" actId="1076"/>
          <ac:spMkLst>
            <pc:docMk/>
            <pc:sldMk cId="0" sldId="278"/>
            <ac:spMk id="5" creationId="{00000000-0000-0000-0000-000000000000}"/>
          </ac:spMkLst>
        </pc:spChg>
        <pc:spChg chg="mod">
          <ac:chgData name="Nick Harrop" userId="ddcb3a43-f148-4579-8f93-8928407ec339" providerId="ADAL" clId="{24BE38A6-F8C4-4975-A678-2E8C6BBB6EE2}" dt="2023-12-04T10:25:44.349" v="18" actId="1076"/>
          <ac:spMkLst>
            <pc:docMk/>
            <pc:sldMk cId="0" sldId="278"/>
            <ac:spMk id="6" creationId="{00000000-0000-0000-0000-000000000000}"/>
          </ac:spMkLst>
        </pc:spChg>
        <pc:spChg chg="mod">
          <ac:chgData name="Nick Harrop" userId="ddcb3a43-f148-4579-8f93-8928407ec339" providerId="ADAL" clId="{24BE38A6-F8C4-4975-A678-2E8C6BBB6EE2}" dt="2023-12-04T10:26:01.346" v="21" actId="1076"/>
          <ac:spMkLst>
            <pc:docMk/>
            <pc:sldMk cId="0" sldId="278"/>
            <ac:spMk id="7" creationId="{00000000-0000-0000-0000-000000000000}"/>
          </ac:spMkLst>
        </pc:spChg>
        <pc:spChg chg="mod">
          <ac:chgData name="Nick Harrop" userId="ddcb3a43-f148-4579-8f93-8928407ec339" providerId="ADAL" clId="{24BE38A6-F8C4-4975-A678-2E8C6BBB6EE2}" dt="2023-12-04T10:24:59.236" v="10" actId="1076"/>
          <ac:spMkLst>
            <pc:docMk/>
            <pc:sldMk cId="0" sldId="278"/>
            <ac:spMk id="8" creationId="{00000000-0000-0000-0000-000000000000}"/>
          </ac:spMkLst>
        </pc:spChg>
        <pc:spChg chg="del">
          <ac:chgData name="Nick Harrop" userId="ddcb3a43-f148-4579-8f93-8928407ec339" providerId="ADAL" clId="{24BE38A6-F8C4-4975-A678-2E8C6BBB6EE2}" dt="2023-12-04T10:24:14.241" v="4" actId="478"/>
          <ac:spMkLst>
            <pc:docMk/>
            <pc:sldMk cId="0" sldId="278"/>
            <ac:spMk id="15" creationId="{00000000-0000-0000-0000-000000000000}"/>
          </ac:spMkLst>
        </pc:spChg>
        <pc:spChg chg="del">
          <ac:chgData name="Nick Harrop" userId="ddcb3a43-f148-4579-8f93-8928407ec339" providerId="ADAL" clId="{24BE38A6-F8C4-4975-A678-2E8C6BBB6EE2}" dt="2023-12-04T10:24:17.422" v="5" actId="478"/>
          <ac:spMkLst>
            <pc:docMk/>
            <pc:sldMk cId="0" sldId="278"/>
            <ac:spMk id="16" creationId="{00000000-0000-0000-0000-000000000000}"/>
          </ac:spMkLst>
        </pc:spChg>
        <pc:spChg chg="mod">
          <ac:chgData name="Nick Harrop" userId="ddcb3a43-f148-4579-8f93-8928407ec339" providerId="ADAL" clId="{24BE38A6-F8C4-4975-A678-2E8C6BBB6EE2}" dt="2023-12-04T10:25:39.045" v="17" actId="1076"/>
          <ac:spMkLst>
            <pc:docMk/>
            <pc:sldMk cId="0" sldId="278"/>
            <ac:spMk id="17" creationId="{00000000-0000-0000-0000-000000000000}"/>
          </ac:spMkLst>
        </pc:spChg>
        <pc:spChg chg="mod">
          <ac:chgData name="Nick Harrop" userId="ddcb3a43-f148-4579-8f93-8928407ec339" providerId="ADAL" clId="{24BE38A6-F8C4-4975-A678-2E8C6BBB6EE2}" dt="2023-12-04T10:25:16.916" v="13" actId="1076"/>
          <ac:spMkLst>
            <pc:docMk/>
            <pc:sldMk cId="0" sldId="278"/>
            <ac:spMk id="18" creationId="{00000000-0000-0000-0000-000000000000}"/>
          </ac:spMkLst>
        </pc:spChg>
        <pc:spChg chg="mod">
          <ac:chgData name="Nick Harrop" userId="ddcb3a43-f148-4579-8f93-8928407ec339" providerId="ADAL" clId="{24BE38A6-F8C4-4975-A678-2E8C6BBB6EE2}" dt="2023-12-04T10:24:55.339" v="9" actId="1076"/>
          <ac:spMkLst>
            <pc:docMk/>
            <pc:sldMk cId="0" sldId="278"/>
            <ac:spMk id="19" creationId="{00000000-0000-0000-0000-000000000000}"/>
          </ac:spMkLst>
        </pc:spChg>
        <pc:spChg chg="mod">
          <ac:chgData name="Nick Harrop" userId="ddcb3a43-f148-4579-8f93-8928407ec339" providerId="ADAL" clId="{24BE38A6-F8C4-4975-A678-2E8C6BBB6EE2}" dt="2023-12-04T10:25:49.224" v="19" actId="1076"/>
          <ac:spMkLst>
            <pc:docMk/>
            <pc:sldMk cId="0" sldId="278"/>
            <ac:spMk id="20" creationId="{00000000-0000-0000-0000-000000000000}"/>
          </ac:spMkLst>
        </pc:spChg>
        <pc:spChg chg="mod">
          <ac:chgData name="Nick Harrop" userId="ddcb3a43-f148-4579-8f93-8928407ec339" providerId="ADAL" clId="{24BE38A6-F8C4-4975-A678-2E8C6BBB6EE2}" dt="2023-12-04T10:26:05.323" v="22" actId="1076"/>
          <ac:spMkLst>
            <pc:docMk/>
            <pc:sldMk cId="0" sldId="278"/>
            <ac:spMk id="21" creationId="{00000000-0000-0000-0000-000000000000}"/>
          </ac:spMkLst>
        </pc:spChg>
        <pc:spChg chg="mod">
          <ac:chgData name="Nick Harrop" userId="ddcb3a43-f148-4579-8f93-8928407ec339" providerId="ADAL" clId="{24BE38A6-F8C4-4975-A678-2E8C6BBB6EE2}" dt="2023-12-04T10:25:54.108" v="20" actId="1076"/>
          <ac:spMkLst>
            <pc:docMk/>
            <pc:sldMk cId="0" sldId="278"/>
            <ac:spMk id="22" creationId="{00000000-0000-0000-0000-000000000000}"/>
          </ac:spMkLst>
        </pc:spChg>
        <pc:grpChg chg="mod">
          <ac:chgData name="Nick Harrop" userId="ddcb3a43-f148-4579-8f93-8928407ec339" providerId="ADAL" clId="{24BE38A6-F8C4-4975-A678-2E8C6BBB6EE2}" dt="2023-12-04T10:24:22.901" v="6" actId="1076"/>
          <ac:grpSpMkLst>
            <pc:docMk/>
            <pc:sldMk cId="0" sldId="278"/>
            <ac:grpSpMk id="9" creationId="{00000000-0000-0000-0000-000000000000}"/>
          </ac:grpSpMkLst>
        </pc:gr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support.e-lfh.org.uk/get-started/registration/" TargetMode="Externa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jpe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5.svg"/><Relationship Id="rId5" Type="http://schemas.openxmlformats.org/officeDocument/2006/relationships/image" Target="../media/image7.png"/><Relationship Id="rId10" Type="http://schemas.openxmlformats.org/officeDocument/2006/relationships/image" Target="../media/image54.png"/><Relationship Id="rId4" Type="http://schemas.openxmlformats.org/officeDocument/2006/relationships/image" Target="../media/image6.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E6FF"/>
        </a:solidFill>
        <a:effectLst/>
      </p:bgPr>
    </p:bg>
    <p:spTree>
      <p:nvGrpSpPr>
        <p:cNvPr id="1" name=""/>
        <p:cNvGrpSpPr/>
        <p:nvPr/>
      </p:nvGrpSpPr>
      <p:grpSpPr>
        <a:xfrm>
          <a:off x="0" y="0"/>
          <a:ext cx="0" cy="0"/>
          <a:chOff x="0" y="0"/>
          <a:chExt cx="0" cy="0"/>
        </a:xfrm>
      </p:grpSpPr>
      <p:sp>
        <p:nvSpPr>
          <p:cNvPr id="2" name="Freeform 2"/>
          <p:cNvSpPr/>
          <p:nvPr/>
        </p:nvSpPr>
        <p:spPr>
          <a:xfrm>
            <a:off x="-5808103" y="-4891366"/>
            <a:ext cx="31125956" cy="17508350"/>
          </a:xfrm>
          <a:custGeom>
            <a:avLst/>
            <a:gdLst/>
            <a:ahLst/>
            <a:cxnLst/>
            <a:rect l="l" t="t" r="r" b="b"/>
            <a:pathLst>
              <a:path w="31125956" h="17508350">
                <a:moveTo>
                  <a:pt x="0" y="0"/>
                </a:moveTo>
                <a:lnTo>
                  <a:pt x="31125956" y="0"/>
                </a:lnTo>
                <a:lnTo>
                  <a:pt x="31125956" y="17508350"/>
                </a:lnTo>
                <a:lnTo>
                  <a:pt x="0" y="17508350"/>
                </a:lnTo>
                <a:lnTo>
                  <a:pt x="0" y="0"/>
                </a:lnTo>
                <a:close/>
              </a:path>
            </a:pathLst>
          </a:custGeom>
          <a:blipFill>
            <a:blip r:embed="rId2"/>
            <a:stretch>
              <a:fillRect r="-612" b="-612"/>
            </a:stretch>
          </a:blipFill>
        </p:spPr>
        <p:txBody>
          <a:bodyPr/>
          <a:lstStyle/>
          <a:p>
            <a:endParaRPr lang="en-GB"/>
          </a:p>
        </p:txBody>
      </p:sp>
      <p:sp>
        <p:nvSpPr>
          <p:cNvPr id="3" name="Freeform 3"/>
          <p:cNvSpPr/>
          <p:nvPr/>
        </p:nvSpPr>
        <p:spPr>
          <a:xfrm flipV="1">
            <a:off x="-853695" y="-2539040"/>
            <a:ext cx="22769793" cy="5293977"/>
          </a:xfrm>
          <a:custGeom>
            <a:avLst/>
            <a:gdLst/>
            <a:ahLst/>
            <a:cxnLst/>
            <a:rect l="l" t="t" r="r" b="b"/>
            <a:pathLst>
              <a:path w="22769793" h="5293977">
                <a:moveTo>
                  <a:pt x="0" y="5293977"/>
                </a:moveTo>
                <a:lnTo>
                  <a:pt x="22769793" y="5293977"/>
                </a:lnTo>
                <a:lnTo>
                  <a:pt x="22769793" y="0"/>
                </a:lnTo>
                <a:lnTo>
                  <a:pt x="0" y="0"/>
                </a:lnTo>
                <a:lnTo>
                  <a:pt x="0" y="5293977"/>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304001" y="8876315"/>
            <a:ext cx="1029496" cy="1029496"/>
          </a:xfrm>
          <a:custGeom>
            <a:avLst/>
            <a:gdLst/>
            <a:ahLst/>
            <a:cxnLst/>
            <a:rect l="l" t="t" r="r" b="b"/>
            <a:pathLst>
              <a:path w="1029496" h="1029496">
                <a:moveTo>
                  <a:pt x="0" y="0"/>
                </a:moveTo>
                <a:lnTo>
                  <a:pt x="1029496" y="0"/>
                </a:lnTo>
                <a:lnTo>
                  <a:pt x="1029496" y="1029497"/>
                </a:lnTo>
                <a:lnTo>
                  <a:pt x="0" y="1029497"/>
                </a:lnTo>
                <a:lnTo>
                  <a:pt x="0" y="0"/>
                </a:lnTo>
                <a:close/>
              </a:path>
            </a:pathLst>
          </a:custGeom>
          <a:blipFill>
            <a:blip r:embed="rId5"/>
            <a:stretch>
              <a:fillRect/>
            </a:stretch>
          </a:blipFill>
        </p:spPr>
        <p:txBody>
          <a:bodyPr/>
          <a:lstStyle/>
          <a:p>
            <a:endParaRPr lang="en-GB"/>
          </a:p>
        </p:txBody>
      </p:sp>
      <p:sp>
        <p:nvSpPr>
          <p:cNvPr id="5" name="Freeform 5"/>
          <p:cNvSpPr/>
          <p:nvPr/>
        </p:nvSpPr>
        <p:spPr>
          <a:xfrm>
            <a:off x="1600197" y="8920282"/>
            <a:ext cx="1709125" cy="973284"/>
          </a:xfrm>
          <a:custGeom>
            <a:avLst/>
            <a:gdLst/>
            <a:ahLst/>
            <a:cxnLst/>
            <a:rect l="l" t="t" r="r" b="b"/>
            <a:pathLst>
              <a:path w="1709125" h="973284">
                <a:moveTo>
                  <a:pt x="0" y="0"/>
                </a:moveTo>
                <a:lnTo>
                  <a:pt x="1709125" y="0"/>
                </a:lnTo>
                <a:lnTo>
                  <a:pt x="1709125" y="973284"/>
                </a:lnTo>
                <a:lnTo>
                  <a:pt x="0" y="973284"/>
                </a:lnTo>
                <a:lnTo>
                  <a:pt x="0" y="0"/>
                </a:lnTo>
                <a:close/>
              </a:path>
            </a:pathLst>
          </a:custGeom>
          <a:blipFill>
            <a:blip r:embed="rId6"/>
            <a:stretch>
              <a:fillRect/>
            </a:stretch>
          </a:blipFill>
        </p:spPr>
        <p:txBody>
          <a:bodyPr/>
          <a:lstStyle/>
          <a:p>
            <a:endParaRPr lang="en-GB"/>
          </a:p>
        </p:txBody>
      </p:sp>
      <p:sp>
        <p:nvSpPr>
          <p:cNvPr id="6" name="Freeform 6"/>
          <p:cNvSpPr/>
          <p:nvPr/>
        </p:nvSpPr>
        <p:spPr>
          <a:xfrm>
            <a:off x="3728661" y="8920282"/>
            <a:ext cx="1080895" cy="1111382"/>
          </a:xfrm>
          <a:custGeom>
            <a:avLst/>
            <a:gdLst/>
            <a:ahLst/>
            <a:cxnLst/>
            <a:rect l="l" t="t" r="r" b="b"/>
            <a:pathLst>
              <a:path w="1080895" h="1111382">
                <a:moveTo>
                  <a:pt x="0" y="0"/>
                </a:moveTo>
                <a:lnTo>
                  <a:pt x="1080895" y="0"/>
                </a:lnTo>
                <a:lnTo>
                  <a:pt x="1080895" y="1111382"/>
                </a:lnTo>
                <a:lnTo>
                  <a:pt x="0" y="1111382"/>
                </a:lnTo>
                <a:lnTo>
                  <a:pt x="0" y="0"/>
                </a:lnTo>
                <a:close/>
              </a:path>
            </a:pathLst>
          </a:custGeom>
          <a:blipFill>
            <a:blip r:embed="rId7"/>
            <a:stretch>
              <a:fillRect/>
            </a:stretch>
          </a:blipFill>
        </p:spPr>
        <p:txBody>
          <a:bodyPr/>
          <a:lstStyle/>
          <a:p>
            <a:endParaRPr lang="en-GB"/>
          </a:p>
        </p:txBody>
      </p:sp>
      <p:sp>
        <p:nvSpPr>
          <p:cNvPr id="7" name="Freeform 7"/>
          <p:cNvSpPr/>
          <p:nvPr/>
        </p:nvSpPr>
        <p:spPr>
          <a:xfrm>
            <a:off x="5239275" y="8930294"/>
            <a:ext cx="1131407" cy="1131407"/>
          </a:xfrm>
          <a:custGeom>
            <a:avLst/>
            <a:gdLst/>
            <a:ahLst/>
            <a:cxnLst/>
            <a:rect l="l" t="t" r="r" b="b"/>
            <a:pathLst>
              <a:path w="1131407" h="1131407">
                <a:moveTo>
                  <a:pt x="0" y="0"/>
                </a:moveTo>
                <a:lnTo>
                  <a:pt x="1131407" y="0"/>
                </a:lnTo>
                <a:lnTo>
                  <a:pt x="1131407" y="1131407"/>
                </a:lnTo>
                <a:lnTo>
                  <a:pt x="0" y="1131407"/>
                </a:lnTo>
                <a:lnTo>
                  <a:pt x="0" y="0"/>
                </a:lnTo>
                <a:close/>
              </a:path>
            </a:pathLst>
          </a:custGeom>
          <a:blipFill>
            <a:blip r:embed="rId8"/>
            <a:stretch>
              <a:fillRect/>
            </a:stretch>
          </a:blipFill>
        </p:spPr>
        <p:txBody>
          <a:bodyPr/>
          <a:lstStyle/>
          <a:p>
            <a:endParaRPr lang="en-GB"/>
          </a:p>
        </p:txBody>
      </p:sp>
      <p:sp>
        <p:nvSpPr>
          <p:cNvPr id="8" name="Freeform 8"/>
          <p:cNvSpPr/>
          <p:nvPr/>
        </p:nvSpPr>
        <p:spPr>
          <a:xfrm>
            <a:off x="6800402" y="9049187"/>
            <a:ext cx="1576403" cy="982476"/>
          </a:xfrm>
          <a:custGeom>
            <a:avLst/>
            <a:gdLst/>
            <a:ahLst/>
            <a:cxnLst/>
            <a:rect l="l" t="t" r="r" b="b"/>
            <a:pathLst>
              <a:path w="1576403" h="982476">
                <a:moveTo>
                  <a:pt x="0" y="0"/>
                </a:moveTo>
                <a:lnTo>
                  <a:pt x="1576403" y="0"/>
                </a:lnTo>
                <a:lnTo>
                  <a:pt x="1576403" y="982477"/>
                </a:lnTo>
                <a:lnTo>
                  <a:pt x="0" y="982477"/>
                </a:lnTo>
                <a:lnTo>
                  <a:pt x="0" y="0"/>
                </a:lnTo>
                <a:close/>
              </a:path>
            </a:pathLst>
          </a:custGeom>
          <a:blipFill>
            <a:blip r:embed="rId9"/>
            <a:stretch>
              <a:fillRect/>
            </a:stretch>
          </a:blipFill>
        </p:spPr>
        <p:txBody>
          <a:bodyPr/>
          <a:lstStyle/>
          <a:p>
            <a:endParaRPr lang="en-GB"/>
          </a:p>
        </p:txBody>
      </p:sp>
      <p:sp>
        <p:nvSpPr>
          <p:cNvPr id="9" name="Freeform 9"/>
          <p:cNvSpPr/>
          <p:nvPr/>
        </p:nvSpPr>
        <p:spPr>
          <a:xfrm>
            <a:off x="11004021" y="9139774"/>
            <a:ext cx="2946427" cy="891889"/>
          </a:xfrm>
          <a:custGeom>
            <a:avLst/>
            <a:gdLst/>
            <a:ahLst/>
            <a:cxnLst/>
            <a:rect l="l" t="t" r="r" b="b"/>
            <a:pathLst>
              <a:path w="2946427" h="891889">
                <a:moveTo>
                  <a:pt x="0" y="0"/>
                </a:moveTo>
                <a:lnTo>
                  <a:pt x="2946426" y="0"/>
                </a:lnTo>
                <a:lnTo>
                  <a:pt x="2946426" y="891890"/>
                </a:lnTo>
                <a:lnTo>
                  <a:pt x="0" y="891890"/>
                </a:lnTo>
                <a:lnTo>
                  <a:pt x="0" y="0"/>
                </a:lnTo>
                <a:close/>
              </a:path>
            </a:pathLst>
          </a:custGeom>
          <a:blipFill>
            <a:blip r:embed="rId10"/>
            <a:stretch>
              <a:fillRect l="-21080"/>
            </a:stretch>
          </a:blipFill>
        </p:spPr>
        <p:txBody>
          <a:bodyPr/>
          <a:lstStyle/>
          <a:p>
            <a:endParaRPr lang="en-GB"/>
          </a:p>
        </p:txBody>
      </p:sp>
      <p:sp>
        <p:nvSpPr>
          <p:cNvPr id="10" name="Freeform 10"/>
          <p:cNvSpPr/>
          <p:nvPr/>
        </p:nvSpPr>
        <p:spPr>
          <a:xfrm>
            <a:off x="15703135" y="8934816"/>
            <a:ext cx="2435627" cy="1126885"/>
          </a:xfrm>
          <a:custGeom>
            <a:avLst/>
            <a:gdLst/>
            <a:ahLst/>
            <a:cxnLst/>
            <a:rect l="l" t="t" r="r" b="b"/>
            <a:pathLst>
              <a:path w="2435627" h="1126885">
                <a:moveTo>
                  <a:pt x="0" y="0"/>
                </a:moveTo>
                <a:lnTo>
                  <a:pt x="2435627" y="0"/>
                </a:lnTo>
                <a:lnTo>
                  <a:pt x="2435627" y="1126885"/>
                </a:lnTo>
                <a:lnTo>
                  <a:pt x="0" y="1126885"/>
                </a:lnTo>
                <a:lnTo>
                  <a:pt x="0" y="0"/>
                </a:lnTo>
                <a:close/>
              </a:path>
            </a:pathLst>
          </a:custGeom>
          <a:blipFill>
            <a:blip r:embed="rId11"/>
            <a:stretch>
              <a:fillRect/>
            </a:stretch>
          </a:blipFill>
        </p:spPr>
        <p:txBody>
          <a:bodyPr/>
          <a:lstStyle/>
          <a:p>
            <a:endParaRPr lang="en-GB"/>
          </a:p>
        </p:txBody>
      </p:sp>
      <p:sp>
        <p:nvSpPr>
          <p:cNvPr id="11" name="Freeform 11"/>
          <p:cNvSpPr/>
          <p:nvPr/>
        </p:nvSpPr>
        <p:spPr>
          <a:xfrm>
            <a:off x="13950447" y="8978719"/>
            <a:ext cx="1849104" cy="1082983"/>
          </a:xfrm>
          <a:custGeom>
            <a:avLst/>
            <a:gdLst/>
            <a:ahLst/>
            <a:cxnLst/>
            <a:rect l="l" t="t" r="r" b="b"/>
            <a:pathLst>
              <a:path w="1849104" h="1082983">
                <a:moveTo>
                  <a:pt x="0" y="0"/>
                </a:moveTo>
                <a:lnTo>
                  <a:pt x="1849104" y="0"/>
                </a:lnTo>
                <a:lnTo>
                  <a:pt x="1849104" y="1082982"/>
                </a:lnTo>
                <a:lnTo>
                  <a:pt x="0" y="1082982"/>
                </a:lnTo>
                <a:lnTo>
                  <a:pt x="0" y="0"/>
                </a:lnTo>
                <a:close/>
              </a:path>
            </a:pathLst>
          </a:custGeom>
          <a:blipFill>
            <a:blip r:embed="rId12"/>
            <a:stretch>
              <a:fillRect/>
            </a:stretch>
          </a:blipFill>
        </p:spPr>
        <p:txBody>
          <a:bodyPr/>
          <a:lstStyle/>
          <a:p>
            <a:endParaRPr lang="en-GB"/>
          </a:p>
        </p:txBody>
      </p:sp>
      <p:sp>
        <p:nvSpPr>
          <p:cNvPr id="12" name="Freeform 12"/>
          <p:cNvSpPr/>
          <p:nvPr/>
        </p:nvSpPr>
        <p:spPr>
          <a:xfrm>
            <a:off x="8643505" y="9159035"/>
            <a:ext cx="2389091" cy="806812"/>
          </a:xfrm>
          <a:custGeom>
            <a:avLst/>
            <a:gdLst/>
            <a:ahLst/>
            <a:cxnLst/>
            <a:rect l="l" t="t" r="r" b="b"/>
            <a:pathLst>
              <a:path w="2389091" h="806812">
                <a:moveTo>
                  <a:pt x="0" y="0"/>
                </a:moveTo>
                <a:lnTo>
                  <a:pt x="2389091" y="0"/>
                </a:lnTo>
                <a:lnTo>
                  <a:pt x="2389091" y="806812"/>
                </a:lnTo>
                <a:lnTo>
                  <a:pt x="0" y="806812"/>
                </a:lnTo>
                <a:lnTo>
                  <a:pt x="0" y="0"/>
                </a:lnTo>
                <a:close/>
              </a:path>
            </a:pathLst>
          </a:custGeom>
          <a:blipFill>
            <a:blip r:embed="rId13"/>
            <a:stretch>
              <a:fillRect/>
            </a:stretch>
          </a:blipFill>
        </p:spPr>
        <p:txBody>
          <a:bodyPr/>
          <a:lstStyle/>
          <a:p>
            <a:endParaRPr lang="en-GB"/>
          </a:p>
        </p:txBody>
      </p:sp>
      <p:sp>
        <p:nvSpPr>
          <p:cNvPr id="13" name="TextBox 13"/>
          <p:cNvSpPr txBox="1"/>
          <p:nvPr/>
        </p:nvSpPr>
        <p:spPr>
          <a:xfrm>
            <a:off x="304001" y="245528"/>
            <a:ext cx="7087281" cy="2058914"/>
          </a:xfrm>
          <a:prstGeom prst="rect">
            <a:avLst/>
          </a:prstGeom>
        </p:spPr>
        <p:txBody>
          <a:bodyPr lIns="0" tIns="0" rIns="0" bIns="0" rtlCol="0" anchor="t">
            <a:spAutoFit/>
          </a:bodyPr>
          <a:lstStyle/>
          <a:p>
            <a:pPr algn="ctr">
              <a:lnSpc>
                <a:spcPts val="7325"/>
              </a:lnSpc>
            </a:pPr>
            <a:r>
              <a:rPr lang="en-US" sz="7551">
                <a:solidFill>
                  <a:srgbClr val="000000"/>
                </a:solidFill>
                <a:latin typeface="Arial Bold"/>
              </a:rPr>
              <a:t>Nature Buddies</a:t>
            </a:r>
          </a:p>
          <a:p>
            <a:pPr>
              <a:lnSpc>
                <a:spcPts val="7325"/>
              </a:lnSpc>
            </a:pPr>
            <a:r>
              <a:rPr lang="en-US" sz="7551">
                <a:solidFill>
                  <a:srgbClr val="AB650C"/>
                </a:solidFill>
                <a:latin typeface="Arial Bold"/>
              </a:rPr>
              <a:t>Induction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661403" y="9684428"/>
            <a:ext cx="432522" cy="0"/>
          </a:xfrm>
          <a:prstGeom prst="line">
            <a:avLst/>
          </a:prstGeom>
          <a:ln w="28575" cap="flat">
            <a:solidFill>
              <a:srgbClr val="000000"/>
            </a:solidFill>
            <a:prstDash val="solid"/>
            <a:headEnd type="none" w="sm" len="sm"/>
            <a:tailEnd type="none" w="sm" len="sm"/>
          </a:ln>
        </p:spPr>
        <p:txBody>
          <a:bodyPr/>
          <a:lstStyle/>
          <a:p>
            <a:endParaRPr lang="en-GB"/>
          </a:p>
        </p:txBody>
      </p:sp>
      <p:grpSp>
        <p:nvGrpSpPr>
          <p:cNvPr id="3" name="Group 3"/>
          <p:cNvGrpSpPr>
            <a:grpSpLocks noChangeAspect="1"/>
          </p:cNvGrpSpPr>
          <p:nvPr/>
        </p:nvGrpSpPr>
        <p:grpSpPr>
          <a:xfrm>
            <a:off x="12312321" y="488017"/>
            <a:ext cx="5149468" cy="7724202"/>
            <a:chOff x="0" y="0"/>
            <a:chExt cx="6350000" cy="9525000"/>
          </a:xfrm>
        </p:grpSpPr>
        <p:sp>
          <p:nvSpPr>
            <p:cNvPr id="4" name="Freeform 4"/>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48993" r="-76570"/>
              </a:stretch>
            </a:blipFill>
          </p:spPr>
          <p:txBody>
            <a:bodyPr/>
            <a:lstStyle/>
            <a:p>
              <a:endParaRPr lang="en-GB"/>
            </a:p>
          </p:txBody>
        </p:sp>
      </p:grpSp>
      <p:sp>
        <p:nvSpPr>
          <p:cNvPr id="5" name="TextBox 5"/>
          <p:cNvSpPr txBox="1"/>
          <p:nvPr/>
        </p:nvSpPr>
        <p:spPr>
          <a:xfrm>
            <a:off x="282356" y="468967"/>
            <a:ext cx="9244012" cy="1844702"/>
          </a:xfrm>
          <a:prstGeom prst="rect">
            <a:avLst/>
          </a:prstGeom>
        </p:spPr>
        <p:txBody>
          <a:bodyPr lIns="0" tIns="0" rIns="0" bIns="0" rtlCol="0" anchor="t">
            <a:spAutoFit/>
          </a:bodyPr>
          <a:lstStyle/>
          <a:p>
            <a:pPr>
              <a:lnSpc>
                <a:spcPts val="6659"/>
              </a:lnSpc>
            </a:pPr>
            <a:r>
              <a:rPr lang="en-US" sz="6528">
                <a:solidFill>
                  <a:srgbClr val="000000"/>
                </a:solidFill>
                <a:latin typeface="Arial Bold"/>
              </a:rPr>
              <a:t>Nature Buddy </a:t>
            </a:r>
            <a:r>
              <a:rPr lang="en-US" sz="6528">
                <a:solidFill>
                  <a:srgbClr val="AB650C"/>
                </a:solidFill>
                <a:latin typeface="Arial Bold"/>
              </a:rPr>
              <a:t>Boundaries</a:t>
            </a:r>
          </a:p>
        </p:txBody>
      </p:sp>
      <p:sp>
        <p:nvSpPr>
          <p:cNvPr id="6" name="TextBox 6"/>
          <p:cNvSpPr txBox="1"/>
          <p:nvPr/>
        </p:nvSpPr>
        <p:spPr>
          <a:xfrm>
            <a:off x="9683784" y="9706115"/>
            <a:ext cx="387761" cy="487758"/>
          </a:xfrm>
          <a:prstGeom prst="rect">
            <a:avLst/>
          </a:prstGeom>
        </p:spPr>
        <p:txBody>
          <a:bodyPr lIns="0" tIns="0" rIns="0" bIns="0" rtlCol="0" anchor="t">
            <a:spAutoFit/>
          </a:bodyPr>
          <a:lstStyle/>
          <a:p>
            <a:pPr algn="ctr">
              <a:lnSpc>
                <a:spcPts val="3842"/>
              </a:lnSpc>
            </a:pPr>
            <a:r>
              <a:rPr lang="en-US" sz="2744">
                <a:solidFill>
                  <a:srgbClr val="000000"/>
                </a:solidFill>
                <a:latin typeface="Arialle Bold"/>
              </a:rPr>
              <a:t>10</a:t>
            </a:r>
          </a:p>
        </p:txBody>
      </p:sp>
      <p:sp>
        <p:nvSpPr>
          <p:cNvPr id="7" name="TextBox 7"/>
          <p:cNvSpPr txBox="1"/>
          <p:nvPr/>
        </p:nvSpPr>
        <p:spPr>
          <a:xfrm>
            <a:off x="282356" y="2532644"/>
            <a:ext cx="13914999" cy="1024410"/>
          </a:xfrm>
          <a:prstGeom prst="rect">
            <a:avLst/>
          </a:prstGeom>
        </p:spPr>
        <p:txBody>
          <a:bodyPr lIns="0" tIns="0" rIns="0" bIns="0" rtlCol="0" anchor="t">
            <a:spAutoFit/>
          </a:bodyPr>
          <a:lstStyle/>
          <a:p>
            <a:pPr>
              <a:lnSpc>
                <a:spcPts val="3953"/>
              </a:lnSpc>
              <a:spcBef>
                <a:spcPct val="0"/>
              </a:spcBef>
            </a:pPr>
            <a:r>
              <a:rPr lang="en-US" sz="2823">
                <a:solidFill>
                  <a:srgbClr val="000000"/>
                </a:solidFill>
                <a:latin typeface="Arial Bold"/>
              </a:rPr>
              <a:t>Why do we need them? </a:t>
            </a:r>
            <a:r>
              <a:rPr lang="en-US" sz="2823">
                <a:solidFill>
                  <a:srgbClr val="000000"/>
                </a:solidFill>
                <a:latin typeface="Arial"/>
              </a:rPr>
              <a:t>Boundaries set out our limits and expectations.</a:t>
            </a:r>
          </a:p>
          <a:p>
            <a:pPr>
              <a:lnSpc>
                <a:spcPts val="3953"/>
              </a:lnSpc>
              <a:spcBef>
                <a:spcPct val="0"/>
              </a:spcBef>
            </a:pPr>
            <a:endParaRPr lang="en-US" sz="2823">
              <a:solidFill>
                <a:srgbClr val="000000"/>
              </a:solidFill>
              <a:latin typeface="Arial"/>
            </a:endParaRPr>
          </a:p>
        </p:txBody>
      </p:sp>
      <p:sp>
        <p:nvSpPr>
          <p:cNvPr id="8" name="TextBox 8"/>
          <p:cNvSpPr txBox="1"/>
          <p:nvPr/>
        </p:nvSpPr>
        <p:spPr>
          <a:xfrm>
            <a:off x="282356" y="3699971"/>
            <a:ext cx="12802145" cy="3261430"/>
          </a:xfrm>
          <a:prstGeom prst="rect">
            <a:avLst/>
          </a:prstGeom>
        </p:spPr>
        <p:txBody>
          <a:bodyPr lIns="0" tIns="0" rIns="0" bIns="0" rtlCol="0" anchor="t">
            <a:spAutoFit/>
          </a:bodyPr>
          <a:lstStyle/>
          <a:p>
            <a:pPr>
              <a:lnSpc>
                <a:spcPts val="3685"/>
              </a:lnSpc>
              <a:spcBef>
                <a:spcPct val="0"/>
              </a:spcBef>
            </a:pPr>
            <a:r>
              <a:rPr lang="en-US" sz="2632">
                <a:solidFill>
                  <a:srgbClr val="000000"/>
                </a:solidFill>
                <a:latin typeface="Arial Bold"/>
              </a:rPr>
              <a:t>Some dos and don’ts to consider when navigating boundaries:</a:t>
            </a:r>
          </a:p>
          <a:p>
            <a:pPr>
              <a:lnSpc>
                <a:spcPts val="3685"/>
              </a:lnSpc>
              <a:spcBef>
                <a:spcPct val="0"/>
              </a:spcBef>
            </a:pPr>
            <a:endParaRPr lang="en-US" sz="2632">
              <a:solidFill>
                <a:srgbClr val="000000"/>
              </a:solidFill>
              <a:latin typeface="Arial Bold"/>
            </a:endParaRPr>
          </a:p>
          <a:p>
            <a:pPr>
              <a:lnSpc>
                <a:spcPts val="3685"/>
              </a:lnSpc>
              <a:spcBef>
                <a:spcPct val="0"/>
              </a:spcBef>
            </a:pPr>
            <a:r>
              <a:rPr lang="en-US" sz="2632">
                <a:solidFill>
                  <a:srgbClr val="0D753B"/>
                </a:solidFill>
                <a:latin typeface="Arial Bold"/>
                <a:ea typeface="Arial Bold"/>
              </a:rPr>
              <a:t>✔ Do</a:t>
            </a:r>
            <a:r>
              <a:rPr lang="en-US" sz="2632">
                <a:solidFill>
                  <a:srgbClr val="0D753B"/>
                </a:solidFill>
                <a:latin typeface="Arial"/>
              </a:rPr>
              <a:t> </a:t>
            </a:r>
            <a:r>
              <a:rPr lang="en-US" sz="2632">
                <a:solidFill>
                  <a:srgbClr val="000000"/>
                </a:solidFill>
                <a:latin typeface="Arial"/>
              </a:rPr>
              <a:t>recognise your own personal boundaries</a:t>
            </a:r>
          </a:p>
          <a:p>
            <a:pPr>
              <a:lnSpc>
                <a:spcPts val="3685"/>
              </a:lnSpc>
              <a:spcBef>
                <a:spcPct val="0"/>
              </a:spcBef>
            </a:pPr>
            <a:r>
              <a:rPr lang="en-US" sz="2632">
                <a:solidFill>
                  <a:srgbClr val="459166"/>
                </a:solidFill>
                <a:latin typeface="Arial Bold"/>
                <a:ea typeface="Arial Bold"/>
              </a:rPr>
              <a:t>✔ Do</a:t>
            </a:r>
            <a:r>
              <a:rPr lang="en-US" sz="2632">
                <a:solidFill>
                  <a:srgbClr val="000000"/>
                </a:solidFill>
                <a:latin typeface="Arial"/>
              </a:rPr>
              <a:t> avoid getting into situations that could be misunderstood</a:t>
            </a:r>
          </a:p>
          <a:p>
            <a:pPr>
              <a:lnSpc>
                <a:spcPts val="3685"/>
              </a:lnSpc>
              <a:spcBef>
                <a:spcPct val="0"/>
              </a:spcBef>
            </a:pPr>
            <a:r>
              <a:rPr lang="en-US" sz="2632">
                <a:solidFill>
                  <a:srgbClr val="0D753B"/>
                </a:solidFill>
                <a:latin typeface="Arial Bold"/>
                <a:ea typeface="Arial Bold"/>
              </a:rPr>
              <a:t>✔ Do</a:t>
            </a:r>
            <a:r>
              <a:rPr lang="en-US" sz="2632">
                <a:solidFill>
                  <a:srgbClr val="000000"/>
                </a:solidFill>
                <a:latin typeface="Arial"/>
              </a:rPr>
              <a:t> think before you say “yes” to a request for help</a:t>
            </a:r>
          </a:p>
          <a:p>
            <a:pPr>
              <a:lnSpc>
                <a:spcPts val="3685"/>
              </a:lnSpc>
              <a:spcBef>
                <a:spcPct val="0"/>
              </a:spcBef>
            </a:pPr>
            <a:r>
              <a:rPr lang="en-US" sz="2632">
                <a:solidFill>
                  <a:srgbClr val="0D753B"/>
                </a:solidFill>
                <a:latin typeface="Arial Bold"/>
                <a:ea typeface="Arial Bold"/>
              </a:rPr>
              <a:t>✔ Do </a:t>
            </a:r>
            <a:r>
              <a:rPr lang="en-US" sz="2632">
                <a:solidFill>
                  <a:srgbClr val="000000"/>
                </a:solidFill>
                <a:latin typeface="Arial"/>
              </a:rPr>
              <a:t>remember that the main focus of the relationship is the needs and </a:t>
            </a:r>
          </a:p>
          <a:p>
            <a:pPr>
              <a:lnSpc>
                <a:spcPts val="3685"/>
              </a:lnSpc>
              <a:spcBef>
                <a:spcPct val="0"/>
              </a:spcBef>
            </a:pPr>
            <a:endParaRPr lang="en-US" sz="2632">
              <a:solidFill>
                <a:srgbClr val="000000"/>
              </a:solidFill>
              <a:latin typeface="Arial"/>
            </a:endParaRPr>
          </a:p>
        </p:txBody>
      </p:sp>
      <p:sp>
        <p:nvSpPr>
          <p:cNvPr id="9" name="TextBox 9"/>
          <p:cNvSpPr txBox="1"/>
          <p:nvPr/>
        </p:nvSpPr>
        <p:spPr>
          <a:xfrm>
            <a:off x="141178" y="8813631"/>
            <a:ext cx="18005644" cy="444669"/>
          </a:xfrm>
          <a:prstGeom prst="rect">
            <a:avLst/>
          </a:prstGeom>
        </p:spPr>
        <p:txBody>
          <a:bodyPr lIns="0" tIns="0" rIns="0" bIns="0" rtlCol="0" anchor="t">
            <a:spAutoFit/>
          </a:bodyPr>
          <a:lstStyle/>
          <a:p>
            <a:pPr algn="ctr">
              <a:lnSpc>
                <a:spcPts val="3267"/>
              </a:lnSpc>
              <a:spcBef>
                <a:spcPct val="0"/>
              </a:spcBef>
            </a:pPr>
            <a:r>
              <a:rPr lang="en-US" sz="2334">
                <a:solidFill>
                  <a:srgbClr val="000000"/>
                </a:solidFill>
                <a:latin typeface="Arial Bold"/>
              </a:rPr>
              <a:t>If you are ever in doubt about a boundary issue, speak to the senior person running your activity session as soon as possible.</a:t>
            </a:r>
          </a:p>
        </p:txBody>
      </p:sp>
      <p:sp>
        <p:nvSpPr>
          <p:cNvPr id="10" name="TextBox 10"/>
          <p:cNvSpPr txBox="1"/>
          <p:nvPr/>
        </p:nvSpPr>
        <p:spPr>
          <a:xfrm>
            <a:off x="282356" y="6452014"/>
            <a:ext cx="12802145" cy="1875842"/>
          </a:xfrm>
          <a:prstGeom prst="rect">
            <a:avLst/>
          </a:prstGeom>
        </p:spPr>
        <p:txBody>
          <a:bodyPr lIns="0" tIns="0" rIns="0" bIns="0" rtlCol="0" anchor="t">
            <a:spAutoFit/>
          </a:bodyPr>
          <a:lstStyle/>
          <a:p>
            <a:pPr>
              <a:lnSpc>
                <a:spcPts val="3685"/>
              </a:lnSpc>
              <a:spcBef>
                <a:spcPct val="0"/>
              </a:spcBef>
            </a:pPr>
            <a:endParaRPr/>
          </a:p>
          <a:p>
            <a:pPr>
              <a:lnSpc>
                <a:spcPts val="3685"/>
              </a:lnSpc>
              <a:spcBef>
                <a:spcPct val="0"/>
              </a:spcBef>
            </a:pPr>
            <a:r>
              <a:rPr lang="en-US" sz="2632">
                <a:solidFill>
                  <a:srgbClr val="FF3131"/>
                </a:solidFill>
                <a:latin typeface="Arial Bold"/>
              </a:rPr>
              <a:t>X Don’t</a:t>
            </a:r>
            <a:r>
              <a:rPr lang="en-US" sz="2632">
                <a:solidFill>
                  <a:srgbClr val="000000"/>
                </a:solidFill>
                <a:latin typeface="Arial"/>
              </a:rPr>
              <a:t> give out your home telephone number or address</a:t>
            </a:r>
          </a:p>
          <a:p>
            <a:pPr>
              <a:lnSpc>
                <a:spcPts val="3685"/>
              </a:lnSpc>
              <a:spcBef>
                <a:spcPct val="0"/>
              </a:spcBef>
            </a:pPr>
            <a:r>
              <a:rPr lang="en-US" sz="2632">
                <a:solidFill>
                  <a:srgbClr val="FF3131"/>
                </a:solidFill>
                <a:latin typeface="Arial Bold"/>
              </a:rPr>
              <a:t>X Don’t</a:t>
            </a:r>
            <a:r>
              <a:rPr lang="en-US" sz="2632">
                <a:solidFill>
                  <a:srgbClr val="000000"/>
                </a:solidFill>
                <a:latin typeface="Arial"/>
              </a:rPr>
              <a:t> take the other person to your own home</a:t>
            </a:r>
          </a:p>
          <a:p>
            <a:pPr>
              <a:lnSpc>
                <a:spcPts val="3685"/>
              </a:lnSpc>
              <a:spcBef>
                <a:spcPct val="0"/>
              </a:spcBef>
            </a:pPr>
            <a:r>
              <a:rPr lang="en-US" sz="2632">
                <a:solidFill>
                  <a:srgbClr val="FF3131"/>
                </a:solidFill>
                <a:latin typeface="Arial Bold"/>
              </a:rPr>
              <a:t>X Don’t</a:t>
            </a:r>
            <a:r>
              <a:rPr lang="en-US" sz="2632">
                <a:solidFill>
                  <a:srgbClr val="000000"/>
                </a:solidFill>
                <a:latin typeface="Arial"/>
              </a:rPr>
              <a:t> become emotionally over-involved (this can be difficult)</a:t>
            </a:r>
          </a:p>
        </p:txBody>
      </p:sp>
      <p:sp>
        <p:nvSpPr>
          <p:cNvPr id="11" name="TextBox 11"/>
          <p:cNvSpPr txBox="1"/>
          <p:nvPr/>
        </p:nvSpPr>
        <p:spPr>
          <a:xfrm>
            <a:off x="655376" y="6423439"/>
            <a:ext cx="9222288" cy="490254"/>
          </a:xfrm>
          <a:prstGeom prst="rect">
            <a:avLst/>
          </a:prstGeom>
        </p:spPr>
        <p:txBody>
          <a:bodyPr lIns="0" tIns="0" rIns="0" bIns="0" rtlCol="0" anchor="t">
            <a:spAutoFit/>
          </a:bodyPr>
          <a:lstStyle/>
          <a:p>
            <a:pPr>
              <a:lnSpc>
                <a:spcPts val="3685"/>
              </a:lnSpc>
              <a:spcBef>
                <a:spcPct val="0"/>
              </a:spcBef>
            </a:pPr>
            <a:r>
              <a:rPr lang="en-US" sz="2632">
                <a:solidFill>
                  <a:srgbClr val="000000"/>
                </a:solidFill>
                <a:latin typeface="Arial"/>
              </a:rPr>
              <a:t>progress of the other person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661403" y="9684428"/>
            <a:ext cx="432522" cy="0"/>
          </a:xfrm>
          <a:prstGeom prst="line">
            <a:avLst/>
          </a:prstGeom>
          <a:ln w="28575" cap="flat">
            <a:solidFill>
              <a:srgbClr val="000000"/>
            </a:solidFill>
            <a:prstDash val="solid"/>
            <a:headEnd type="none" w="sm" len="sm"/>
            <a:tailEnd type="none" w="sm" len="sm"/>
          </a:ln>
        </p:spPr>
        <p:txBody>
          <a:bodyPr/>
          <a:lstStyle/>
          <a:p>
            <a:endParaRPr lang="en-GB"/>
          </a:p>
        </p:txBody>
      </p:sp>
      <p:grpSp>
        <p:nvGrpSpPr>
          <p:cNvPr id="3" name="Group 3"/>
          <p:cNvGrpSpPr/>
          <p:nvPr/>
        </p:nvGrpSpPr>
        <p:grpSpPr>
          <a:xfrm>
            <a:off x="434756" y="2449491"/>
            <a:ext cx="10896583" cy="5480092"/>
            <a:chOff x="0" y="0"/>
            <a:chExt cx="2940593" cy="1478878"/>
          </a:xfrm>
        </p:grpSpPr>
        <p:sp>
          <p:nvSpPr>
            <p:cNvPr id="4" name="Freeform 4"/>
            <p:cNvSpPr/>
            <p:nvPr/>
          </p:nvSpPr>
          <p:spPr>
            <a:xfrm>
              <a:off x="0" y="0"/>
              <a:ext cx="2940593" cy="1478878"/>
            </a:xfrm>
            <a:custGeom>
              <a:avLst/>
              <a:gdLst/>
              <a:ahLst/>
              <a:cxnLst/>
              <a:rect l="l" t="t" r="r" b="b"/>
              <a:pathLst>
                <a:path w="2940593" h="1478878">
                  <a:moveTo>
                    <a:pt x="36235" y="0"/>
                  </a:moveTo>
                  <a:lnTo>
                    <a:pt x="2904358" y="0"/>
                  </a:lnTo>
                  <a:cubicBezTo>
                    <a:pt x="2913968" y="0"/>
                    <a:pt x="2923185" y="3818"/>
                    <a:pt x="2929980" y="10613"/>
                  </a:cubicBezTo>
                  <a:cubicBezTo>
                    <a:pt x="2936776" y="17408"/>
                    <a:pt x="2940593" y="26625"/>
                    <a:pt x="2940593" y="36235"/>
                  </a:cubicBezTo>
                  <a:lnTo>
                    <a:pt x="2940593" y="1442643"/>
                  </a:lnTo>
                  <a:cubicBezTo>
                    <a:pt x="2940593" y="1462655"/>
                    <a:pt x="2924370" y="1478878"/>
                    <a:pt x="2904358" y="1478878"/>
                  </a:cubicBezTo>
                  <a:lnTo>
                    <a:pt x="36235" y="1478878"/>
                  </a:lnTo>
                  <a:cubicBezTo>
                    <a:pt x="16223" y="1478878"/>
                    <a:pt x="0" y="1462655"/>
                    <a:pt x="0" y="1442643"/>
                  </a:cubicBezTo>
                  <a:lnTo>
                    <a:pt x="0" y="36235"/>
                  </a:lnTo>
                  <a:cubicBezTo>
                    <a:pt x="0" y="16223"/>
                    <a:pt x="16223" y="0"/>
                    <a:pt x="36235" y="0"/>
                  </a:cubicBezTo>
                  <a:close/>
                </a:path>
              </a:pathLst>
            </a:custGeom>
            <a:solidFill>
              <a:srgbClr val="AB650C"/>
            </a:solidFill>
          </p:spPr>
          <p:txBody>
            <a:bodyPr/>
            <a:lstStyle/>
            <a:p>
              <a:endParaRPr lang="en-GB"/>
            </a:p>
          </p:txBody>
        </p:sp>
        <p:sp>
          <p:nvSpPr>
            <p:cNvPr id="5" name="TextBox 5"/>
            <p:cNvSpPr txBox="1"/>
            <p:nvPr/>
          </p:nvSpPr>
          <p:spPr>
            <a:xfrm>
              <a:off x="0" y="-47625"/>
              <a:ext cx="2940593" cy="1526503"/>
            </a:xfrm>
            <a:prstGeom prst="rect">
              <a:avLst/>
            </a:prstGeom>
          </p:spPr>
          <p:txBody>
            <a:bodyPr lIns="50800" tIns="50800" rIns="50800" bIns="50800" rtlCol="0" anchor="ctr"/>
            <a:lstStyle/>
            <a:p>
              <a:pPr algn="ctr">
                <a:lnSpc>
                  <a:spcPts val="2991"/>
                </a:lnSpc>
              </a:pPr>
              <a:endParaRPr/>
            </a:p>
          </p:txBody>
        </p:sp>
      </p:grpSp>
      <p:sp>
        <p:nvSpPr>
          <p:cNvPr id="6" name="TextBox 6"/>
          <p:cNvSpPr txBox="1"/>
          <p:nvPr/>
        </p:nvSpPr>
        <p:spPr>
          <a:xfrm>
            <a:off x="668241" y="2842910"/>
            <a:ext cx="10429613" cy="5066049"/>
          </a:xfrm>
          <a:prstGeom prst="rect">
            <a:avLst/>
          </a:prstGeom>
        </p:spPr>
        <p:txBody>
          <a:bodyPr lIns="0" tIns="0" rIns="0" bIns="0" rtlCol="0" anchor="t">
            <a:spAutoFit/>
          </a:bodyPr>
          <a:lstStyle/>
          <a:p>
            <a:pPr>
              <a:lnSpc>
                <a:spcPts val="3646"/>
              </a:lnSpc>
            </a:pPr>
            <a:r>
              <a:rPr lang="en-US" sz="2604">
                <a:solidFill>
                  <a:srgbClr val="FFFFFF"/>
                </a:solidFill>
                <a:latin typeface="Arial Bold"/>
              </a:rPr>
              <a:t>Useful to Know:</a:t>
            </a:r>
          </a:p>
          <a:p>
            <a:pPr>
              <a:lnSpc>
                <a:spcPts val="3646"/>
              </a:lnSpc>
            </a:pPr>
            <a:endParaRPr lang="en-US" sz="2604">
              <a:solidFill>
                <a:srgbClr val="FFFFFF"/>
              </a:solidFill>
              <a:latin typeface="Arial Bold"/>
            </a:endParaRPr>
          </a:p>
          <a:p>
            <a:pPr>
              <a:lnSpc>
                <a:spcPts val="3646"/>
              </a:lnSpc>
            </a:pPr>
            <a:r>
              <a:rPr lang="en-US" sz="2604">
                <a:solidFill>
                  <a:srgbClr val="FFFFFF"/>
                </a:solidFill>
                <a:latin typeface="Arial"/>
              </a:rPr>
              <a:t>You can hide your number for all phone calls by changing the caller ID settings in your phone.</a:t>
            </a:r>
          </a:p>
          <a:p>
            <a:pPr>
              <a:lnSpc>
                <a:spcPts val="3646"/>
              </a:lnSpc>
            </a:pPr>
            <a:endParaRPr lang="en-US" sz="2604">
              <a:solidFill>
                <a:srgbClr val="FFFFFF"/>
              </a:solidFill>
              <a:latin typeface="Arial"/>
            </a:endParaRPr>
          </a:p>
          <a:p>
            <a:pPr>
              <a:lnSpc>
                <a:spcPts val="3646"/>
              </a:lnSpc>
            </a:pPr>
            <a:r>
              <a:rPr lang="en-US" sz="2604">
                <a:solidFill>
                  <a:srgbClr val="FFFFFF"/>
                </a:solidFill>
                <a:latin typeface="Arial"/>
              </a:rPr>
              <a:t>To hide your phone number just for one call from most mobiles in the UK, dial </a:t>
            </a:r>
            <a:r>
              <a:rPr lang="en-US" sz="2604">
                <a:solidFill>
                  <a:srgbClr val="FFFFFF"/>
                </a:solidFill>
                <a:latin typeface="Arial Bold"/>
              </a:rPr>
              <a:t>141 </a:t>
            </a:r>
            <a:r>
              <a:rPr lang="en-US" sz="2604">
                <a:solidFill>
                  <a:srgbClr val="FFFFFF"/>
                </a:solidFill>
                <a:latin typeface="Arial"/>
              </a:rPr>
              <a:t>before dialing the number you want to call. This hides your caller ID*</a:t>
            </a:r>
          </a:p>
          <a:p>
            <a:pPr>
              <a:lnSpc>
                <a:spcPts val="3646"/>
              </a:lnSpc>
              <a:spcBef>
                <a:spcPct val="0"/>
              </a:spcBef>
            </a:pPr>
            <a:endParaRPr lang="en-US" sz="2604">
              <a:solidFill>
                <a:srgbClr val="FFFFFF"/>
              </a:solidFill>
              <a:latin typeface="Arial"/>
            </a:endParaRPr>
          </a:p>
          <a:p>
            <a:pPr>
              <a:lnSpc>
                <a:spcPts val="3646"/>
              </a:lnSpc>
              <a:spcBef>
                <a:spcPct val="0"/>
              </a:spcBef>
            </a:pPr>
            <a:r>
              <a:rPr lang="en-US" sz="2604">
                <a:solidFill>
                  <a:srgbClr val="FFFFFF"/>
                </a:solidFill>
                <a:latin typeface="Arial"/>
              </a:rPr>
              <a:t>*Dial </a:t>
            </a:r>
            <a:r>
              <a:rPr lang="en-US" sz="2604">
                <a:solidFill>
                  <a:srgbClr val="FFFFFF"/>
                </a:solidFill>
                <a:latin typeface="Arial Bold"/>
              </a:rPr>
              <a:t>150 </a:t>
            </a:r>
            <a:r>
              <a:rPr lang="en-US" sz="2604">
                <a:solidFill>
                  <a:srgbClr val="FFFFFF"/>
                </a:solidFill>
                <a:latin typeface="Arial"/>
              </a:rPr>
              <a:t>from an EE mobile</a:t>
            </a:r>
          </a:p>
          <a:p>
            <a:pPr>
              <a:lnSpc>
                <a:spcPts val="3646"/>
              </a:lnSpc>
              <a:spcBef>
                <a:spcPct val="0"/>
              </a:spcBef>
            </a:pPr>
            <a:endParaRPr lang="en-US" sz="2604">
              <a:solidFill>
                <a:srgbClr val="FFFFFF"/>
              </a:solidFill>
              <a:latin typeface="Arial"/>
            </a:endParaRPr>
          </a:p>
        </p:txBody>
      </p:sp>
      <p:sp>
        <p:nvSpPr>
          <p:cNvPr id="7" name="Freeform 7"/>
          <p:cNvSpPr/>
          <p:nvPr/>
        </p:nvSpPr>
        <p:spPr>
          <a:xfrm flipH="1">
            <a:off x="-38100" y="7994684"/>
            <a:ext cx="4870921" cy="2509373"/>
          </a:xfrm>
          <a:custGeom>
            <a:avLst/>
            <a:gdLst/>
            <a:ahLst/>
            <a:cxnLst/>
            <a:rect l="l" t="t" r="r" b="b"/>
            <a:pathLst>
              <a:path w="4870921" h="2509373">
                <a:moveTo>
                  <a:pt x="4870921" y="0"/>
                </a:moveTo>
                <a:lnTo>
                  <a:pt x="0" y="0"/>
                </a:lnTo>
                <a:lnTo>
                  <a:pt x="0" y="2509373"/>
                </a:lnTo>
                <a:lnTo>
                  <a:pt x="4870921" y="2509373"/>
                </a:lnTo>
                <a:lnTo>
                  <a:pt x="4870921" y="0"/>
                </a:lnTo>
                <a:close/>
              </a:path>
            </a:pathLst>
          </a:custGeom>
          <a:blipFill>
            <a:blip r:embed="rId2"/>
            <a:stretch>
              <a:fillRect l="-196973" t="-290120" r="-87598" b="-29780"/>
            </a:stretch>
          </a:blipFill>
        </p:spPr>
        <p:txBody>
          <a:bodyPr/>
          <a:lstStyle/>
          <a:p>
            <a:endParaRPr lang="en-GB"/>
          </a:p>
        </p:txBody>
      </p:sp>
      <p:grpSp>
        <p:nvGrpSpPr>
          <p:cNvPr id="8" name="Group 8"/>
          <p:cNvGrpSpPr>
            <a:grpSpLocks noChangeAspect="1"/>
          </p:cNvGrpSpPr>
          <p:nvPr/>
        </p:nvGrpSpPr>
        <p:grpSpPr>
          <a:xfrm>
            <a:off x="12632144" y="1028700"/>
            <a:ext cx="3966563" cy="7848527"/>
            <a:chOff x="0" y="0"/>
            <a:chExt cx="2620010" cy="5184140"/>
          </a:xfrm>
        </p:grpSpPr>
        <p:sp>
          <p:nvSpPr>
            <p:cNvPr id="9" name="Freeform 9"/>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GB"/>
            </a:p>
          </p:txBody>
        </p:sp>
        <p:sp>
          <p:nvSpPr>
            <p:cNvPr id="10" name="Freeform 10"/>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solidFill>
              <a:srgbClr val="827E7E"/>
            </a:solidFill>
            <a:ln w="12700">
              <a:solidFill>
                <a:srgbClr val="000000"/>
              </a:solidFill>
            </a:ln>
          </p:spPr>
          <p:txBody>
            <a:bodyPr/>
            <a:lstStyle/>
            <a:p>
              <a:endParaRPr lang="en-GB"/>
            </a:p>
          </p:txBody>
        </p:sp>
        <p:sp>
          <p:nvSpPr>
            <p:cNvPr id="11" name="Freeform 11"/>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txBody>
            <a:bodyPr/>
            <a:lstStyle/>
            <a:p>
              <a:endParaRPr lang="en-GB"/>
            </a:p>
          </p:txBody>
        </p:sp>
        <p:sp>
          <p:nvSpPr>
            <p:cNvPr id="12" name="Freeform 12"/>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txBody>
            <a:bodyPr/>
            <a:lstStyle/>
            <a:p>
              <a:endParaRPr lang="en-GB"/>
            </a:p>
          </p:txBody>
        </p:sp>
        <p:sp>
          <p:nvSpPr>
            <p:cNvPr id="13" name="Freeform 13"/>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txBody>
            <a:bodyPr/>
            <a:lstStyle/>
            <a:p>
              <a:endParaRPr lang="en-GB"/>
            </a:p>
          </p:txBody>
        </p:sp>
        <p:sp>
          <p:nvSpPr>
            <p:cNvPr id="14" name="Freeform 14"/>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txBody>
            <a:bodyPr/>
            <a:lstStyle/>
            <a:p>
              <a:endParaRPr lang="en-GB"/>
            </a:p>
          </p:txBody>
        </p:sp>
        <p:sp>
          <p:nvSpPr>
            <p:cNvPr id="15" name="Freeform 15"/>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txBody>
            <a:bodyPr/>
            <a:lstStyle/>
            <a:p>
              <a:endParaRPr lang="en-GB"/>
            </a:p>
          </p:txBody>
        </p:sp>
        <p:sp>
          <p:nvSpPr>
            <p:cNvPr id="16" name="Freeform 16"/>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txBody>
            <a:bodyPr/>
            <a:lstStyle/>
            <a:p>
              <a:endParaRPr lang="en-GB"/>
            </a:p>
          </p:txBody>
        </p:sp>
        <p:sp>
          <p:nvSpPr>
            <p:cNvPr id="17" name="Freeform 17"/>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txBody>
            <a:bodyPr/>
            <a:lstStyle/>
            <a:p>
              <a:endParaRPr lang="en-GB"/>
            </a:p>
          </p:txBody>
        </p:sp>
      </p:grpSp>
      <p:sp>
        <p:nvSpPr>
          <p:cNvPr id="18" name="TextBox 18"/>
          <p:cNvSpPr txBox="1"/>
          <p:nvPr/>
        </p:nvSpPr>
        <p:spPr>
          <a:xfrm>
            <a:off x="439771" y="468967"/>
            <a:ext cx="9244012" cy="1844702"/>
          </a:xfrm>
          <a:prstGeom prst="rect">
            <a:avLst/>
          </a:prstGeom>
        </p:spPr>
        <p:txBody>
          <a:bodyPr lIns="0" tIns="0" rIns="0" bIns="0" rtlCol="0" anchor="t">
            <a:spAutoFit/>
          </a:bodyPr>
          <a:lstStyle/>
          <a:p>
            <a:pPr>
              <a:lnSpc>
                <a:spcPts val="6659"/>
              </a:lnSpc>
            </a:pPr>
            <a:r>
              <a:rPr lang="en-US" sz="6528">
                <a:solidFill>
                  <a:srgbClr val="000000"/>
                </a:solidFill>
                <a:latin typeface="Arial Bold"/>
              </a:rPr>
              <a:t>Nature Buddy </a:t>
            </a:r>
            <a:r>
              <a:rPr lang="en-US" sz="6528">
                <a:solidFill>
                  <a:srgbClr val="AB650C"/>
                </a:solidFill>
                <a:latin typeface="Arial Bold"/>
              </a:rPr>
              <a:t>Boundaries</a:t>
            </a:r>
          </a:p>
        </p:txBody>
      </p:sp>
      <p:sp>
        <p:nvSpPr>
          <p:cNvPr id="19" name="TextBox 19"/>
          <p:cNvSpPr txBox="1"/>
          <p:nvPr/>
        </p:nvSpPr>
        <p:spPr>
          <a:xfrm>
            <a:off x="9683784" y="9706115"/>
            <a:ext cx="387761" cy="487758"/>
          </a:xfrm>
          <a:prstGeom prst="rect">
            <a:avLst/>
          </a:prstGeom>
        </p:spPr>
        <p:txBody>
          <a:bodyPr lIns="0" tIns="0" rIns="0" bIns="0" rtlCol="0" anchor="t">
            <a:spAutoFit/>
          </a:bodyPr>
          <a:lstStyle/>
          <a:p>
            <a:pPr algn="ctr">
              <a:lnSpc>
                <a:spcPts val="3842"/>
              </a:lnSpc>
            </a:pPr>
            <a:r>
              <a:rPr lang="en-US" sz="2744">
                <a:solidFill>
                  <a:srgbClr val="000000"/>
                </a:solidFill>
                <a:latin typeface="Arialle Bold"/>
              </a:rPr>
              <a:t>11</a:t>
            </a:r>
          </a:p>
        </p:txBody>
      </p:sp>
      <p:grpSp>
        <p:nvGrpSpPr>
          <p:cNvPr id="20" name="Group 20"/>
          <p:cNvGrpSpPr/>
          <p:nvPr/>
        </p:nvGrpSpPr>
        <p:grpSpPr>
          <a:xfrm>
            <a:off x="13235331" y="7023846"/>
            <a:ext cx="590465" cy="59046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GB"/>
            </a:p>
          </p:txBody>
        </p:sp>
      </p:grpSp>
      <p:grpSp>
        <p:nvGrpSpPr>
          <p:cNvPr id="22" name="Group 22"/>
          <p:cNvGrpSpPr/>
          <p:nvPr/>
        </p:nvGrpSpPr>
        <p:grpSpPr>
          <a:xfrm>
            <a:off x="13145770" y="6934285"/>
            <a:ext cx="2952382" cy="769589"/>
            <a:chOff x="0" y="0"/>
            <a:chExt cx="3936509" cy="1026118"/>
          </a:xfrm>
        </p:grpSpPr>
        <p:sp>
          <p:nvSpPr>
            <p:cNvPr id="23" name="Freeform 23"/>
            <p:cNvSpPr/>
            <p:nvPr/>
          </p:nvSpPr>
          <p:spPr>
            <a:xfrm rot="-5400000">
              <a:off x="-265075" y="265075"/>
              <a:ext cx="1026118" cy="495968"/>
            </a:xfrm>
            <a:custGeom>
              <a:avLst/>
              <a:gdLst/>
              <a:ahLst/>
              <a:cxnLst/>
              <a:rect l="l" t="t" r="r" b="b"/>
              <a:pathLst>
                <a:path w="1026118" h="495968">
                  <a:moveTo>
                    <a:pt x="0" y="0"/>
                  </a:moveTo>
                  <a:lnTo>
                    <a:pt x="1026118" y="0"/>
                  </a:lnTo>
                  <a:lnTo>
                    <a:pt x="1026118" y="495968"/>
                  </a:lnTo>
                  <a:lnTo>
                    <a:pt x="0" y="495968"/>
                  </a:lnTo>
                  <a:lnTo>
                    <a:pt x="0" y="0"/>
                  </a:lnTo>
                  <a:close/>
                </a:path>
              </a:pathLst>
            </a:custGeom>
            <a:blipFill>
              <a:blip r:embed="rId3">
                <a:alphaModFix amt="35000"/>
                <a:extLst>
                  <a:ext uri="{96DAC541-7B7A-43D3-8B79-37D633B846F1}">
                    <asvg:svgBlip xmlns:asvg="http://schemas.microsoft.com/office/drawing/2016/SVG/main" r:embed="rId4"/>
                  </a:ext>
                </a:extLst>
              </a:blip>
              <a:stretch>
                <a:fillRect b="-106892"/>
              </a:stretch>
            </a:blipFill>
          </p:spPr>
          <p:txBody>
            <a:bodyPr/>
            <a:lstStyle/>
            <a:p>
              <a:endParaRPr lang="en-GB"/>
            </a:p>
          </p:txBody>
        </p:sp>
        <p:grpSp>
          <p:nvGrpSpPr>
            <p:cNvPr id="24" name="Group 24"/>
            <p:cNvGrpSpPr/>
            <p:nvPr/>
          </p:nvGrpSpPr>
          <p:grpSpPr>
            <a:xfrm>
              <a:off x="494959" y="0"/>
              <a:ext cx="2945582" cy="1020508"/>
              <a:chOff x="0" y="0"/>
              <a:chExt cx="2419040" cy="838085"/>
            </a:xfrm>
          </p:grpSpPr>
          <p:sp>
            <p:nvSpPr>
              <p:cNvPr id="25" name="Freeform 25"/>
              <p:cNvSpPr/>
              <p:nvPr/>
            </p:nvSpPr>
            <p:spPr>
              <a:xfrm>
                <a:off x="0" y="0"/>
                <a:ext cx="2419040" cy="838085"/>
              </a:xfrm>
              <a:custGeom>
                <a:avLst/>
                <a:gdLst/>
                <a:ahLst/>
                <a:cxnLst/>
                <a:rect l="l" t="t" r="r" b="b"/>
                <a:pathLst>
                  <a:path w="2419040" h="838085">
                    <a:moveTo>
                      <a:pt x="0" y="0"/>
                    </a:moveTo>
                    <a:lnTo>
                      <a:pt x="2419040" y="0"/>
                    </a:lnTo>
                    <a:lnTo>
                      <a:pt x="2419040" y="838085"/>
                    </a:lnTo>
                    <a:lnTo>
                      <a:pt x="0" y="838085"/>
                    </a:lnTo>
                    <a:close/>
                  </a:path>
                </a:pathLst>
              </a:custGeom>
              <a:solidFill>
                <a:srgbClr val="FFFFFF">
                  <a:alpha val="34902"/>
                </a:srgbClr>
              </a:solidFill>
            </p:spPr>
            <p:txBody>
              <a:bodyPr/>
              <a:lstStyle/>
              <a:p>
                <a:endParaRPr lang="en-GB"/>
              </a:p>
            </p:txBody>
          </p:sp>
        </p:grpSp>
        <p:sp>
          <p:nvSpPr>
            <p:cNvPr id="26" name="Freeform 26"/>
            <p:cNvSpPr/>
            <p:nvPr/>
          </p:nvSpPr>
          <p:spPr>
            <a:xfrm rot="-5400000" flipH="1" flipV="1">
              <a:off x="3175466" y="265075"/>
              <a:ext cx="1026118" cy="495968"/>
            </a:xfrm>
            <a:custGeom>
              <a:avLst/>
              <a:gdLst/>
              <a:ahLst/>
              <a:cxnLst/>
              <a:rect l="l" t="t" r="r" b="b"/>
              <a:pathLst>
                <a:path w="1026118" h="495968">
                  <a:moveTo>
                    <a:pt x="1026119" y="495968"/>
                  </a:moveTo>
                  <a:lnTo>
                    <a:pt x="0" y="495968"/>
                  </a:lnTo>
                  <a:lnTo>
                    <a:pt x="0" y="0"/>
                  </a:lnTo>
                  <a:lnTo>
                    <a:pt x="1026119" y="0"/>
                  </a:lnTo>
                  <a:lnTo>
                    <a:pt x="1026119" y="495968"/>
                  </a:lnTo>
                  <a:close/>
                </a:path>
              </a:pathLst>
            </a:custGeom>
            <a:blipFill>
              <a:blip r:embed="rId3">
                <a:alphaModFix amt="35000"/>
                <a:extLst>
                  <a:ext uri="{96DAC541-7B7A-43D3-8B79-37D633B846F1}">
                    <asvg:svgBlip xmlns:asvg="http://schemas.microsoft.com/office/drawing/2016/SVG/main" r:embed="rId4"/>
                  </a:ext>
                </a:extLst>
              </a:blip>
              <a:stretch>
                <a:fillRect b="-106892"/>
              </a:stretch>
            </a:blipFill>
          </p:spPr>
          <p:txBody>
            <a:bodyPr/>
            <a:lstStyle/>
            <a:p>
              <a:endParaRPr lang="en-GB"/>
            </a:p>
          </p:txBody>
        </p:sp>
      </p:grpSp>
      <p:sp>
        <p:nvSpPr>
          <p:cNvPr id="27" name="Freeform 27"/>
          <p:cNvSpPr/>
          <p:nvPr/>
        </p:nvSpPr>
        <p:spPr>
          <a:xfrm>
            <a:off x="13350634" y="7147920"/>
            <a:ext cx="359860" cy="342317"/>
          </a:xfrm>
          <a:custGeom>
            <a:avLst/>
            <a:gdLst/>
            <a:ahLst/>
            <a:cxnLst/>
            <a:rect l="l" t="t" r="r" b="b"/>
            <a:pathLst>
              <a:path w="359860" h="342317">
                <a:moveTo>
                  <a:pt x="0" y="0"/>
                </a:moveTo>
                <a:lnTo>
                  <a:pt x="359860" y="0"/>
                </a:lnTo>
                <a:lnTo>
                  <a:pt x="359860" y="342318"/>
                </a:lnTo>
                <a:lnTo>
                  <a:pt x="0" y="3423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8" name="TextBox 28"/>
          <p:cNvSpPr txBox="1"/>
          <p:nvPr/>
        </p:nvSpPr>
        <p:spPr>
          <a:xfrm>
            <a:off x="13746775" y="7127580"/>
            <a:ext cx="2299983" cy="344898"/>
          </a:xfrm>
          <a:prstGeom prst="rect">
            <a:avLst/>
          </a:prstGeom>
        </p:spPr>
        <p:txBody>
          <a:bodyPr lIns="0" tIns="0" rIns="0" bIns="0" rtlCol="0" anchor="t">
            <a:spAutoFit/>
          </a:bodyPr>
          <a:lstStyle/>
          <a:p>
            <a:pPr algn="ctr">
              <a:lnSpc>
                <a:spcPts val="2514"/>
              </a:lnSpc>
            </a:pPr>
            <a:r>
              <a:rPr lang="en-US" sz="1796" spc="118">
                <a:solidFill>
                  <a:srgbClr val="FFFFFF"/>
                </a:solidFill>
                <a:latin typeface="Arial"/>
              </a:rPr>
              <a:t>slide to answer</a:t>
            </a:r>
          </a:p>
        </p:txBody>
      </p:sp>
      <p:sp>
        <p:nvSpPr>
          <p:cNvPr id="29" name="TextBox 29"/>
          <p:cNvSpPr txBox="1"/>
          <p:nvPr/>
        </p:nvSpPr>
        <p:spPr>
          <a:xfrm>
            <a:off x="13082451" y="2917665"/>
            <a:ext cx="3065950" cy="2646108"/>
          </a:xfrm>
          <a:prstGeom prst="rect">
            <a:avLst/>
          </a:prstGeom>
        </p:spPr>
        <p:txBody>
          <a:bodyPr lIns="0" tIns="0" rIns="0" bIns="0" rtlCol="0" anchor="t">
            <a:spAutoFit/>
          </a:bodyPr>
          <a:lstStyle/>
          <a:p>
            <a:pPr algn="ctr">
              <a:lnSpc>
                <a:spcPts val="6850"/>
              </a:lnSpc>
            </a:pPr>
            <a:r>
              <a:rPr lang="en-US" sz="4893" spc="-195">
                <a:solidFill>
                  <a:srgbClr val="FFFFFF"/>
                </a:solidFill>
                <a:latin typeface="Arial"/>
              </a:rPr>
              <a:t>Always hide your number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661403" y="9684428"/>
            <a:ext cx="432522" cy="0"/>
          </a:xfrm>
          <a:prstGeom prst="line">
            <a:avLst/>
          </a:prstGeom>
          <a:ln w="28575" cap="flat">
            <a:solidFill>
              <a:srgbClr val="000000"/>
            </a:solidFill>
            <a:prstDash val="solid"/>
            <a:headEnd type="none" w="sm" len="sm"/>
            <a:tailEnd type="none" w="sm" len="sm"/>
          </a:ln>
        </p:spPr>
        <p:txBody>
          <a:bodyPr/>
          <a:lstStyle/>
          <a:p>
            <a:endParaRPr lang="en-GB"/>
          </a:p>
        </p:txBody>
      </p:sp>
      <p:sp>
        <p:nvSpPr>
          <p:cNvPr id="3" name="TextBox 3"/>
          <p:cNvSpPr txBox="1"/>
          <p:nvPr/>
        </p:nvSpPr>
        <p:spPr>
          <a:xfrm>
            <a:off x="607015" y="2332890"/>
            <a:ext cx="17073970" cy="1613012"/>
          </a:xfrm>
          <a:prstGeom prst="rect">
            <a:avLst/>
          </a:prstGeom>
        </p:spPr>
        <p:txBody>
          <a:bodyPr lIns="0" tIns="0" rIns="0" bIns="0" rtlCol="0" anchor="t">
            <a:spAutoFit/>
          </a:bodyPr>
          <a:lstStyle/>
          <a:p>
            <a:pPr>
              <a:lnSpc>
                <a:spcPts val="3079"/>
              </a:lnSpc>
            </a:pPr>
            <a:r>
              <a:rPr lang="en-US" sz="2588">
                <a:solidFill>
                  <a:srgbClr val="000000"/>
                </a:solidFill>
                <a:latin typeface="Arial Bold"/>
              </a:rPr>
              <a:t>Self-disclosure means ‘opening up’ about your own personal experiences.</a:t>
            </a:r>
          </a:p>
          <a:p>
            <a:pPr>
              <a:lnSpc>
                <a:spcPts val="3079"/>
              </a:lnSpc>
            </a:pPr>
            <a:endParaRPr lang="en-US" sz="2588">
              <a:solidFill>
                <a:srgbClr val="000000"/>
              </a:solidFill>
              <a:latin typeface="Arial Bold"/>
            </a:endParaRPr>
          </a:p>
          <a:p>
            <a:pPr>
              <a:lnSpc>
                <a:spcPts val="3079"/>
              </a:lnSpc>
            </a:pPr>
            <a:r>
              <a:rPr lang="en-US" sz="2588">
                <a:solidFill>
                  <a:srgbClr val="000000"/>
                </a:solidFill>
                <a:latin typeface="Arial"/>
              </a:rPr>
              <a:t>The skill is in deciding what and how much to reveal. Generally, good practice is to reveal only as much as is relevant and helpful within the context of what you are discussing with your client.</a:t>
            </a:r>
          </a:p>
        </p:txBody>
      </p:sp>
      <p:sp>
        <p:nvSpPr>
          <p:cNvPr id="4" name="TextBox 4"/>
          <p:cNvSpPr txBox="1"/>
          <p:nvPr/>
        </p:nvSpPr>
        <p:spPr>
          <a:xfrm>
            <a:off x="439771" y="468967"/>
            <a:ext cx="11356831" cy="1844702"/>
          </a:xfrm>
          <a:prstGeom prst="rect">
            <a:avLst/>
          </a:prstGeom>
        </p:spPr>
        <p:txBody>
          <a:bodyPr lIns="0" tIns="0" rIns="0" bIns="0" rtlCol="0" anchor="t">
            <a:spAutoFit/>
          </a:bodyPr>
          <a:lstStyle/>
          <a:p>
            <a:pPr>
              <a:lnSpc>
                <a:spcPts val="6659"/>
              </a:lnSpc>
            </a:pPr>
            <a:r>
              <a:rPr lang="en-US" sz="6528">
                <a:solidFill>
                  <a:srgbClr val="000000"/>
                </a:solidFill>
                <a:latin typeface="Arial Bold"/>
              </a:rPr>
              <a:t>Nature Buddy</a:t>
            </a:r>
          </a:p>
          <a:p>
            <a:pPr>
              <a:lnSpc>
                <a:spcPts val="6659"/>
              </a:lnSpc>
            </a:pPr>
            <a:r>
              <a:rPr lang="en-US" sz="6528">
                <a:solidFill>
                  <a:srgbClr val="AB650C"/>
                </a:solidFill>
                <a:latin typeface="Arial Bold"/>
              </a:rPr>
              <a:t>Boundaries: Self-disclosure</a:t>
            </a:r>
          </a:p>
        </p:txBody>
      </p:sp>
      <p:sp>
        <p:nvSpPr>
          <p:cNvPr id="5" name="TextBox 5"/>
          <p:cNvSpPr txBox="1"/>
          <p:nvPr/>
        </p:nvSpPr>
        <p:spPr>
          <a:xfrm>
            <a:off x="9683784" y="9706115"/>
            <a:ext cx="387761" cy="487758"/>
          </a:xfrm>
          <a:prstGeom prst="rect">
            <a:avLst/>
          </a:prstGeom>
        </p:spPr>
        <p:txBody>
          <a:bodyPr lIns="0" tIns="0" rIns="0" bIns="0" rtlCol="0" anchor="t">
            <a:spAutoFit/>
          </a:bodyPr>
          <a:lstStyle/>
          <a:p>
            <a:pPr algn="ctr">
              <a:lnSpc>
                <a:spcPts val="3842"/>
              </a:lnSpc>
            </a:pPr>
            <a:r>
              <a:rPr lang="en-US" sz="2744">
                <a:solidFill>
                  <a:srgbClr val="000000"/>
                </a:solidFill>
                <a:latin typeface="Arialle Bold"/>
              </a:rPr>
              <a:t>12</a:t>
            </a:r>
          </a:p>
        </p:txBody>
      </p:sp>
      <p:sp>
        <p:nvSpPr>
          <p:cNvPr id="6" name="Freeform 6"/>
          <p:cNvSpPr/>
          <p:nvPr/>
        </p:nvSpPr>
        <p:spPr>
          <a:xfrm>
            <a:off x="-176352" y="4551702"/>
            <a:ext cx="8152974" cy="3763603"/>
          </a:xfrm>
          <a:custGeom>
            <a:avLst/>
            <a:gdLst/>
            <a:ahLst/>
            <a:cxnLst/>
            <a:rect l="l" t="t" r="r" b="b"/>
            <a:pathLst>
              <a:path w="8152974" h="3763603">
                <a:moveTo>
                  <a:pt x="0" y="0"/>
                </a:moveTo>
                <a:lnTo>
                  <a:pt x="8152974" y="0"/>
                </a:lnTo>
                <a:lnTo>
                  <a:pt x="8152974" y="3763604"/>
                </a:lnTo>
                <a:lnTo>
                  <a:pt x="0" y="3763604"/>
                </a:lnTo>
                <a:lnTo>
                  <a:pt x="0" y="0"/>
                </a:lnTo>
                <a:close/>
              </a:path>
            </a:pathLst>
          </a:custGeom>
          <a:blipFill>
            <a:blip r:embed="rId2"/>
            <a:stretch>
              <a:fillRect l="-54013" t="-212895" r="-139671" b="-44967"/>
            </a:stretch>
          </a:blipFill>
        </p:spPr>
        <p:txBody>
          <a:bodyPr/>
          <a:lstStyle/>
          <a:p>
            <a:endParaRPr lang="en-GB"/>
          </a:p>
        </p:txBody>
      </p:sp>
      <p:sp>
        <p:nvSpPr>
          <p:cNvPr id="7" name="TextBox 7"/>
          <p:cNvSpPr txBox="1"/>
          <p:nvPr/>
        </p:nvSpPr>
        <p:spPr>
          <a:xfrm>
            <a:off x="7976622" y="4393576"/>
            <a:ext cx="10265883" cy="4385088"/>
          </a:xfrm>
          <a:prstGeom prst="rect">
            <a:avLst/>
          </a:prstGeom>
        </p:spPr>
        <p:txBody>
          <a:bodyPr lIns="0" tIns="0" rIns="0" bIns="0" rtlCol="0" anchor="t">
            <a:spAutoFit/>
          </a:bodyPr>
          <a:lstStyle/>
          <a:p>
            <a:pPr>
              <a:lnSpc>
                <a:spcPts val="3131"/>
              </a:lnSpc>
            </a:pPr>
            <a:r>
              <a:rPr lang="en-US" sz="2588">
                <a:solidFill>
                  <a:srgbClr val="000000"/>
                </a:solidFill>
                <a:latin typeface="Arial Bold"/>
              </a:rPr>
              <a:t>Here are some general guidelines to help you decide when and how to share personal information:</a:t>
            </a:r>
          </a:p>
          <a:p>
            <a:pPr>
              <a:lnSpc>
                <a:spcPts val="3131"/>
              </a:lnSpc>
            </a:pPr>
            <a:endParaRPr lang="en-US" sz="2588">
              <a:solidFill>
                <a:srgbClr val="000000"/>
              </a:solidFill>
              <a:latin typeface="Arial Bold"/>
            </a:endParaRPr>
          </a:p>
          <a:p>
            <a:pPr>
              <a:lnSpc>
                <a:spcPts val="3131"/>
              </a:lnSpc>
            </a:pPr>
            <a:r>
              <a:rPr lang="en-US" sz="2588">
                <a:solidFill>
                  <a:srgbClr val="0D753B"/>
                </a:solidFill>
                <a:latin typeface="Arial Bold"/>
                <a:ea typeface="Arial Bold"/>
              </a:rPr>
              <a:t>✔ Always be clear</a:t>
            </a:r>
            <a:r>
              <a:rPr lang="en-US" sz="2588">
                <a:solidFill>
                  <a:srgbClr val="000000"/>
                </a:solidFill>
                <a:latin typeface="Arial"/>
              </a:rPr>
              <a:t> that your purpose is to help the other person express themselves more freely. When in doubt, don’t reveal anything.</a:t>
            </a:r>
          </a:p>
          <a:p>
            <a:pPr>
              <a:lnSpc>
                <a:spcPts val="3131"/>
              </a:lnSpc>
            </a:pPr>
            <a:r>
              <a:rPr lang="en-US" sz="2588">
                <a:solidFill>
                  <a:srgbClr val="0D753B"/>
                </a:solidFill>
                <a:latin typeface="Arial Bold"/>
                <a:ea typeface="Arial Bold"/>
              </a:rPr>
              <a:t>✔ Keep it brief</a:t>
            </a:r>
            <a:r>
              <a:rPr lang="en-US" sz="2588">
                <a:solidFill>
                  <a:srgbClr val="0D753B"/>
                </a:solidFill>
                <a:latin typeface="Arial"/>
              </a:rPr>
              <a:t> </a:t>
            </a:r>
            <a:r>
              <a:rPr lang="en-US" sz="2588">
                <a:solidFill>
                  <a:srgbClr val="000000"/>
                </a:solidFill>
                <a:latin typeface="Arial"/>
              </a:rPr>
              <a:t>– focus on how you resolved a situation or how it felt, rather than talking about the detail</a:t>
            </a:r>
          </a:p>
          <a:p>
            <a:pPr>
              <a:lnSpc>
                <a:spcPts val="3131"/>
              </a:lnSpc>
            </a:pPr>
            <a:r>
              <a:rPr lang="en-US" sz="2588">
                <a:solidFill>
                  <a:srgbClr val="0D753B"/>
                </a:solidFill>
                <a:latin typeface="Arial Bold"/>
                <a:ea typeface="Arial Bold"/>
              </a:rPr>
              <a:t>✔ Be careful </a:t>
            </a:r>
            <a:r>
              <a:rPr lang="en-US" sz="2588">
                <a:solidFill>
                  <a:srgbClr val="000000"/>
                </a:solidFill>
                <a:latin typeface="Arial"/>
              </a:rPr>
              <a:t>that you don’t distort the overall balance of the relationship –the other person should remain at the centre and focus of the relationship, not you</a:t>
            </a:r>
          </a:p>
          <a:p>
            <a:pPr>
              <a:lnSpc>
                <a:spcPts val="3623"/>
              </a:lnSpc>
              <a:spcBef>
                <a:spcPct val="0"/>
              </a:spcBef>
            </a:pPr>
            <a:endParaRPr lang="en-US" sz="2588">
              <a:solidFill>
                <a:srgbClr val="000000"/>
              </a:solidFill>
              <a:latin typeface="Arial"/>
            </a:endParaRPr>
          </a:p>
        </p:txBody>
      </p:sp>
      <p:sp>
        <p:nvSpPr>
          <p:cNvPr id="8" name="TextBox 8"/>
          <p:cNvSpPr txBox="1"/>
          <p:nvPr/>
        </p:nvSpPr>
        <p:spPr>
          <a:xfrm>
            <a:off x="163784" y="8721514"/>
            <a:ext cx="18124216" cy="796269"/>
          </a:xfrm>
          <a:prstGeom prst="rect">
            <a:avLst/>
          </a:prstGeom>
        </p:spPr>
        <p:txBody>
          <a:bodyPr lIns="0" tIns="0" rIns="0" bIns="0" rtlCol="0" anchor="t">
            <a:spAutoFit/>
          </a:bodyPr>
          <a:lstStyle/>
          <a:p>
            <a:pPr algn="ctr">
              <a:lnSpc>
                <a:spcPts val="3044"/>
              </a:lnSpc>
              <a:spcBef>
                <a:spcPct val="0"/>
              </a:spcBef>
            </a:pPr>
            <a:r>
              <a:rPr lang="en-US" sz="2174">
                <a:solidFill>
                  <a:srgbClr val="000000"/>
                </a:solidFill>
                <a:latin typeface="Arial Bold"/>
              </a:rPr>
              <a:t>Think of self-disclosure in terms to adding spice to a recipe: not too little, not too much, and if you’re not sure if it’s</a:t>
            </a:r>
          </a:p>
          <a:p>
            <a:pPr algn="ctr">
              <a:lnSpc>
                <a:spcPts val="3044"/>
              </a:lnSpc>
              <a:spcBef>
                <a:spcPct val="0"/>
              </a:spcBef>
            </a:pPr>
            <a:r>
              <a:rPr lang="en-US" sz="2174">
                <a:solidFill>
                  <a:srgbClr val="000000"/>
                </a:solidFill>
                <a:latin typeface="Arial Bold"/>
              </a:rPr>
              <a:t>appropriate then err on the side of caution and leave it out altogether!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661403" y="9684428"/>
            <a:ext cx="432522" cy="0"/>
          </a:xfrm>
          <a:prstGeom prst="line">
            <a:avLst/>
          </a:prstGeom>
          <a:ln w="28575" cap="flat">
            <a:solidFill>
              <a:srgbClr val="000000"/>
            </a:solidFill>
            <a:prstDash val="solid"/>
            <a:headEnd type="none" w="sm" len="sm"/>
            <a:tailEnd type="none" w="sm" len="sm"/>
          </a:ln>
        </p:spPr>
        <p:txBody>
          <a:bodyPr/>
          <a:lstStyle/>
          <a:p>
            <a:endParaRPr lang="en-GB"/>
          </a:p>
        </p:txBody>
      </p:sp>
      <p:sp>
        <p:nvSpPr>
          <p:cNvPr id="3" name="TextBox 3"/>
          <p:cNvSpPr txBox="1"/>
          <p:nvPr/>
        </p:nvSpPr>
        <p:spPr>
          <a:xfrm>
            <a:off x="439771" y="468967"/>
            <a:ext cx="12257376" cy="1844702"/>
          </a:xfrm>
          <a:prstGeom prst="rect">
            <a:avLst/>
          </a:prstGeom>
        </p:spPr>
        <p:txBody>
          <a:bodyPr lIns="0" tIns="0" rIns="0" bIns="0" rtlCol="0" anchor="t">
            <a:spAutoFit/>
          </a:bodyPr>
          <a:lstStyle/>
          <a:p>
            <a:pPr>
              <a:lnSpc>
                <a:spcPts val="6659"/>
              </a:lnSpc>
            </a:pPr>
            <a:r>
              <a:rPr lang="en-US" sz="6528">
                <a:solidFill>
                  <a:srgbClr val="000000"/>
                </a:solidFill>
                <a:latin typeface="Arial Bold"/>
              </a:rPr>
              <a:t>Nature Buddy</a:t>
            </a:r>
          </a:p>
          <a:p>
            <a:pPr>
              <a:lnSpc>
                <a:spcPts val="6659"/>
              </a:lnSpc>
            </a:pPr>
            <a:r>
              <a:rPr lang="en-US" sz="6528">
                <a:solidFill>
                  <a:srgbClr val="AB650C"/>
                </a:solidFill>
                <a:latin typeface="Arial Bold"/>
              </a:rPr>
              <a:t>Boundaries: Your involvement</a:t>
            </a:r>
          </a:p>
        </p:txBody>
      </p:sp>
      <p:sp>
        <p:nvSpPr>
          <p:cNvPr id="4" name="TextBox 4"/>
          <p:cNvSpPr txBox="1"/>
          <p:nvPr/>
        </p:nvSpPr>
        <p:spPr>
          <a:xfrm>
            <a:off x="9683784" y="9706115"/>
            <a:ext cx="387761" cy="487758"/>
          </a:xfrm>
          <a:prstGeom prst="rect">
            <a:avLst/>
          </a:prstGeom>
        </p:spPr>
        <p:txBody>
          <a:bodyPr lIns="0" tIns="0" rIns="0" bIns="0" rtlCol="0" anchor="t">
            <a:spAutoFit/>
          </a:bodyPr>
          <a:lstStyle/>
          <a:p>
            <a:pPr algn="ctr">
              <a:lnSpc>
                <a:spcPts val="3842"/>
              </a:lnSpc>
            </a:pPr>
            <a:r>
              <a:rPr lang="en-US" sz="2744">
                <a:solidFill>
                  <a:srgbClr val="000000"/>
                </a:solidFill>
                <a:latin typeface="Arialle Bold"/>
              </a:rPr>
              <a:t>13</a:t>
            </a:r>
          </a:p>
        </p:txBody>
      </p:sp>
      <p:grpSp>
        <p:nvGrpSpPr>
          <p:cNvPr id="5" name="Group 5"/>
          <p:cNvGrpSpPr/>
          <p:nvPr/>
        </p:nvGrpSpPr>
        <p:grpSpPr>
          <a:xfrm>
            <a:off x="11641629" y="2941415"/>
            <a:ext cx="6128688" cy="612868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CE6FF"/>
            </a:solidFill>
            <a:ln w="38100" cap="sq">
              <a:solidFill>
                <a:srgbClr val="000000"/>
              </a:solidFill>
              <a:prstDash val="solid"/>
              <a:miter/>
            </a:ln>
          </p:spPr>
          <p:txBody>
            <a:bodyPr/>
            <a:lstStyle/>
            <a:p>
              <a:endParaRPr lang="en-GB"/>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991"/>
                </a:lnSpc>
              </a:pPr>
              <a:endParaRPr/>
            </a:p>
          </p:txBody>
        </p:sp>
      </p:grpSp>
      <p:grpSp>
        <p:nvGrpSpPr>
          <p:cNvPr id="8" name="Group 8"/>
          <p:cNvGrpSpPr/>
          <p:nvPr/>
        </p:nvGrpSpPr>
        <p:grpSpPr>
          <a:xfrm>
            <a:off x="699655" y="2941415"/>
            <a:ext cx="6128688" cy="612868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CE6FF"/>
            </a:solidFill>
            <a:ln w="38100" cap="sq">
              <a:solidFill>
                <a:srgbClr val="000000"/>
              </a:solidFill>
              <a:prstDash val="solid"/>
              <a:miter/>
            </a:ln>
          </p:spPr>
          <p:txBody>
            <a:bodyPr/>
            <a:lstStyle/>
            <a:p>
              <a:endParaRPr lang="en-GB"/>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991"/>
                </a:lnSpc>
              </a:pPr>
              <a:endParaRPr/>
            </a:p>
          </p:txBody>
        </p:sp>
      </p:grpSp>
      <p:grpSp>
        <p:nvGrpSpPr>
          <p:cNvPr id="11" name="Group 11"/>
          <p:cNvGrpSpPr/>
          <p:nvPr/>
        </p:nvGrpSpPr>
        <p:grpSpPr>
          <a:xfrm>
            <a:off x="6079656" y="3129612"/>
            <a:ext cx="6128688" cy="612868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6D98C"/>
            </a:solidFill>
            <a:ln w="38100" cap="sq">
              <a:solidFill>
                <a:srgbClr val="000000"/>
              </a:solidFill>
              <a:prstDash val="solid"/>
              <a:miter/>
            </a:ln>
          </p:spPr>
          <p:txBody>
            <a:bodyPr/>
            <a:lstStyle/>
            <a:p>
              <a:endParaRPr lang="en-GB"/>
            </a:p>
          </p:txBody>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991"/>
                </a:lnSpc>
              </a:pPr>
              <a:endParaRPr/>
            </a:p>
          </p:txBody>
        </p:sp>
      </p:grpSp>
      <p:sp>
        <p:nvSpPr>
          <p:cNvPr id="14" name="TextBox 14"/>
          <p:cNvSpPr txBox="1"/>
          <p:nvPr/>
        </p:nvSpPr>
        <p:spPr>
          <a:xfrm>
            <a:off x="1192222" y="4780013"/>
            <a:ext cx="4887434" cy="2213368"/>
          </a:xfrm>
          <a:prstGeom prst="rect">
            <a:avLst/>
          </a:prstGeom>
        </p:spPr>
        <p:txBody>
          <a:bodyPr lIns="0" tIns="0" rIns="0" bIns="0" rtlCol="0" anchor="t">
            <a:spAutoFit/>
          </a:bodyPr>
          <a:lstStyle/>
          <a:p>
            <a:pPr algn="ctr">
              <a:lnSpc>
                <a:spcPts val="8442"/>
              </a:lnSpc>
              <a:spcBef>
                <a:spcPct val="0"/>
              </a:spcBef>
            </a:pPr>
            <a:r>
              <a:rPr lang="en-US" sz="6030">
                <a:solidFill>
                  <a:srgbClr val="000000"/>
                </a:solidFill>
                <a:latin typeface="Arial Bold"/>
              </a:rPr>
              <a:t>Under Involved</a:t>
            </a:r>
          </a:p>
        </p:txBody>
      </p:sp>
      <p:sp>
        <p:nvSpPr>
          <p:cNvPr id="15" name="TextBox 15"/>
          <p:cNvSpPr txBox="1"/>
          <p:nvPr/>
        </p:nvSpPr>
        <p:spPr>
          <a:xfrm>
            <a:off x="6568459" y="4770488"/>
            <a:ext cx="4855133" cy="3585044"/>
          </a:xfrm>
          <a:prstGeom prst="rect">
            <a:avLst/>
          </a:prstGeom>
        </p:spPr>
        <p:txBody>
          <a:bodyPr lIns="0" tIns="0" rIns="0" bIns="0" rtlCol="0" anchor="t">
            <a:spAutoFit/>
          </a:bodyPr>
          <a:lstStyle/>
          <a:p>
            <a:pPr algn="ctr">
              <a:lnSpc>
                <a:spcPts val="9269"/>
              </a:lnSpc>
            </a:pPr>
            <a:r>
              <a:rPr lang="en-US" sz="6621">
                <a:solidFill>
                  <a:srgbClr val="000000"/>
                </a:solidFill>
                <a:latin typeface="Arial Bold"/>
              </a:rPr>
              <a:t>Helpful Zone</a:t>
            </a:r>
          </a:p>
          <a:p>
            <a:pPr algn="ctr">
              <a:lnSpc>
                <a:spcPts val="9269"/>
              </a:lnSpc>
              <a:spcBef>
                <a:spcPct val="0"/>
              </a:spcBef>
            </a:pPr>
            <a:endParaRPr lang="en-US" sz="6621">
              <a:solidFill>
                <a:srgbClr val="000000"/>
              </a:solidFill>
              <a:latin typeface="Arial Bold"/>
            </a:endParaRPr>
          </a:p>
        </p:txBody>
      </p:sp>
      <p:sp>
        <p:nvSpPr>
          <p:cNvPr id="16" name="TextBox 16"/>
          <p:cNvSpPr txBox="1"/>
          <p:nvPr/>
        </p:nvSpPr>
        <p:spPr>
          <a:xfrm>
            <a:off x="12339847" y="4760963"/>
            <a:ext cx="4732252" cy="3509031"/>
          </a:xfrm>
          <a:prstGeom prst="rect">
            <a:avLst/>
          </a:prstGeom>
        </p:spPr>
        <p:txBody>
          <a:bodyPr lIns="0" tIns="0" rIns="0" bIns="0" rtlCol="0" anchor="t">
            <a:spAutoFit/>
          </a:bodyPr>
          <a:lstStyle/>
          <a:p>
            <a:pPr algn="ctr">
              <a:lnSpc>
                <a:spcPts val="9032"/>
              </a:lnSpc>
            </a:pPr>
            <a:r>
              <a:rPr lang="en-US" sz="6451">
                <a:solidFill>
                  <a:srgbClr val="000000"/>
                </a:solidFill>
                <a:latin typeface="Arial Bold"/>
              </a:rPr>
              <a:t> Over Involved</a:t>
            </a:r>
          </a:p>
          <a:p>
            <a:pPr algn="ctr">
              <a:lnSpc>
                <a:spcPts val="9032"/>
              </a:lnSpc>
              <a:spcBef>
                <a:spcPct val="0"/>
              </a:spcBef>
            </a:pPr>
            <a:endParaRPr lang="en-US" sz="6451">
              <a:solidFill>
                <a:srgbClr val="000000"/>
              </a:solidFill>
              <a:latin typeface="Arial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661403" y="9684428"/>
            <a:ext cx="432522" cy="0"/>
          </a:xfrm>
          <a:prstGeom prst="line">
            <a:avLst/>
          </a:prstGeom>
          <a:ln w="28575" cap="flat">
            <a:solidFill>
              <a:srgbClr val="000000"/>
            </a:solidFill>
            <a:prstDash val="solid"/>
            <a:headEnd type="none" w="sm" len="sm"/>
            <a:tailEnd type="none" w="sm" len="sm"/>
          </a:ln>
        </p:spPr>
        <p:txBody>
          <a:bodyPr/>
          <a:lstStyle/>
          <a:p>
            <a:endParaRPr lang="en-GB"/>
          </a:p>
        </p:txBody>
      </p:sp>
      <p:sp>
        <p:nvSpPr>
          <p:cNvPr id="3" name="TextBox 3"/>
          <p:cNvSpPr txBox="1"/>
          <p:nvPr/>
        </p:nvSpPr>
        <p:spPr>
          <a:xfrm>
            <a:off x="607015" y="2436799"/>
            <a:ext cx="17073970" cy="1222487"/>
          </a:xfrm>
          <a:prstGeom prst="rect">
            <a:avLst/>
          </a:prstGeom>
        </p:spPr>
        <p:txBody>
          <a:bodyPr lIns="0" tIns="0" rIns="0" bIns="0" rtlCol="0" anchor="t">
            <a:spAutoFit/>
          </a:bodyPr>
          <a:lstStyle/>
          <a:p>
            <a:pPr>
              <a:lnSpc>
                <a:spcPts val="3079"/>
              </a:lnSpc>
            </a:pPr>
            <a:r>
              <a:rPr lang="en-US" sz="2588">
                <a:solidFill>
                  <a:srgbClr val="000000"/>
                </a:solidFill>
                <a:latin typeface="Arial Bold"/>
              </a:rPr>
              <a:t>The first task of being a buddy is to develop a helping relationship where there is genuine acceptance. This means showing respect for and valuing the other person, even if you don’t always agree with their behaviours and attitudes.</a:t>
            </a:r>
          </a:p>
        </p:txBody>
      </p:sp>
      <p:grpSp>
        <p:nvGrpSpPr>
          <p:cNvPr id="4" name="Group 4"/>
          <p:cNvGrpSpPr>
            <a:grpSpLocks noChangeAspect="1"/>
          </p:cNvGrpSpPr>
          <p:nvPr/>
        </p:nvGrpSpPr>
        <p:grpSpPr>
          <a:xfrm>
            <a:off x="12550188" y="3659286"/>
            <a:ext cx="5535771" cy="5407642"/>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2"/>
              <a:stretch>
                <a:fillRect l="-23225" r="-23225"/>
              </a:stretch>
            </a:blipFill>
          </p:spPr>
          <p:txBody>
            <a:bodyPr/>
            <a:lstStyle/>
            <a:p>
              <a:endParaRPr lang="en-GB"/>
            </a:p>
          </p:txBody>
        </p:sp>
      </p:grpSp>
      <p:sp>
        <p:nvSpPr>
          <p:cNvPr id="6" name="TextBox 6"/>
          <p:cNvSpPr txBox="1"/>
          <p:nvPr/>
        </p:nvSpPr>
        <p:spPr>
          <a:xfrm>
            <a:off x="439771" y="468967"/>
            <a:ext cx="16950603" cy="1844702"/>
          </a:xfrm>
          <a:prstGeom prst="rect">
            <a:avLst/>
          </a:prstGeom>
        </p:spPr>
        <p:txBody>
          <a:bodyPr lIns="0" tIns="0" rIns="0" bIns="0" rtlCol="0" anchor="t">
            <a:spAutoFit/>
          </a:bodyPr>
          <a:lstStyle/>
          <a:p>
            <a:pPr>
              <a:lnSpc>
                <a:spcPts val="6659"/>
              </a:lnSpc>
            </a:pPr>
            <a:r>
              <a:rPr lang="en-US" sz="6528">
                <a:solidFill>
                  <a:srgbClr val="000000"/>
                </a:solidFill>
                <a:latin typeface="Arial Bold"/>
              </a:rPr>
              <a:t>Nature Buddy</a:t>
            </a:r>
          </a:p>
          <a:p>
            <a:pPr>
              <a:lnSpc>
                <a:spcPts val="6659"/>
              </a:lnSpc>
            </a:pPr>
            <a:r>
              <a:rPr lang="en-US" sz="6528">
                <a:solidFill>
                  <a:srgbClr val="AB650C"/>
                </a:solidFill>
                <a:latin typeface="Arial Bold"/>
              </a:rPr>
              <a:t>Boundaries: Demonstrating Acceptance</a:t>
            </a:r>
          </a:p>
        </p:txBody>
      </p:sp>
      <p:sp>
        <p:nvSpPr>
          <p:cNvPr id="7" name="TextBox 7"/>
          <p:cNvSpPr txBox="1"/>
          <p:nvPr/>
        </p:nvSpPr>
        <p:spPr>
          <a:xfrm>
            <a:off x="9683784" y="9706115"/>
            <a:ext cx="387761" cy="487758"/>
          </a:xfrm>
          <a:prstGeom prst="rect">
            <a:avLst/>
          </a:prstGeom>
        </p:spPr>
        <p:txBody>
          <a:bodyPr lIns="0" tIns="0" rIns="0" bIns="0" rtlCol="0" anchor="t">
            <a:spAutoFit/>
          </a:bodyPr>
          <a:lstStyle/>
          <a:p>
            <a:pPr algn="ctr">
              <a:lnSpc>
                <a:spcPts val="3842"/>
              </a:lnSpc>
            </a:pPr>
            <a:r>
              <a:rPr lang="en-US" sz="2744">
                <a:solidFill>
                  <a:srgbClr val="000000"/>
                </a:solidFill>
                <a:latin typeface="Arialle Bold"/>
              </a:rPr>
              <a:t>14</a:t>
            </a:r>
          </a:p>
        </p:txBody>
      </p:sp>
      <p:sp>
        <p:nvSpPr>
          <p:cNvPr id="8" name="TextBox 8"/>
          <p:cNvSpPr txBox="1"/>
          <p:nvPr/>
        </p:nvSpPr>
        <p:spPr>
          <a:xfrm>
            <a:off x="607015" y="3783111"/>
            <a:ext cx="11514833" cy="3175112"/>
          </a:xfrm>
          <a:prstGeom prst="rect">
            <a:avLst/>
          </a:prstGeom>
        </p:spPr>
        <p:txBody>
          <a:bodyPr lIns="0" tIns="0" rIns="0" bIns="0" rtlCol="0" anchor="t">
            <a:spAutoFit/>
          </a:bodyPr>
          <a:lstStyle/>
          <a:p>
            <a:pPr>
              <a:lnSpc>
                <a:spcPts val="3079"/>
              </a:lnSpc>
            </a:pPr>
            <a:r>
              <a:rPr lang="en-US" sz="2588">
                <a:solidFill>
                  <a:srgbClr val="000000"/>
                </a:solidFill>
                <a:latin typeface="Arial Bold"/>
              </a:rPr>
              <a:t>Acceptance is demonstrated by:</a:t>
            </a:r>
          </a:p>
          <a:p>
            <a:pPr marL="558776" lvl="1" indent="-279388">
              <a:lnSpc>
                <a:spcPts val="3079"/>
              </a:lnSpc>
              <a:buFont typeface="Arial"/>
              <a:buChar char="•"/>
            </a:pPr>
            <a:r>
              <a:rPr lang="en-US" sz="2588">
                <a:solidFill>
                  <a:srgbClr val="000000"/>
                </a:solidFill>
                <a:latin typeface="Arial"/>
              </a:rPr>
              <a:t>valuing the other person separately from their actions</a:t>
            </a:r>
          </a:p>
          <a:p>
            <a:pPr marL="558776" lvl="1" indent="-279388">
              <a:lnSpc>
                <a:spcPts val="3079"/>
              </a:lnSpc>
              <a:buFont typeface="Arial"/>
              <a:buChar char="•"/>
            </a:pPr>
            <a:r>
              <a:rPr lang="en-US" sz="2588">
                <a:solidFill>
                  <a:srgbClr val="000000"/>
                </a:solidFill>
                <a:latin typeface="Arial"/>
              </a:rPr>
              <a:t>offering acceptance consistently and unconditionally</a:t>
            </a:r>
          </a:p>
          <a:p>
            <a:pPr marL="558776" lvl="1" indent="-279388">
              <a:lnSpc>
                <a:spcPts val="3079"/>
              </a:lnSpc>
              <a:buFont typeface="Arial"/>
              <a:buChar char="•"/>
            </a:pPr>
            <a:r>
              <a:rPr lang="en-US" sz="2588">
                <a:solidFill>
                  <a:srgbClr val="000000"/>
                </a:solidFill>
                <a:latin typeface="Arial"/>
              </a:rPr>
              <a:t>respecting the other person’s separateness and unique qualities</a:t>
            </a:r>
          </a:p>
          <a:p>
            <a:pPr marL="558776" lvl="1" indent="-279388">
              <a:lnSpc>
                <a:spcPts val="3079"/>
              </a:lnSpc>
              <a:buFont typeface="Arial"/>
              <a:buChar char="•"/>
            </a:pPr>
            <a:r>
              <a:rPr lang="en-US" sz="2588">
                <a:solidFill>
                  <a:srgbClr val="000000"/>
                </a:solidFill>
                <a:latin typeface="Arial"/>
              </a:rPr>
              <a:t>being aware of your own and the other person’s personal boundaries</a:t>
            </a:r>
          </a:p>
          <a:p>
            <a:pPr marL="558776" lvl="1" indent="-279388">
              <a:lnSpc>
                <a:spcPts val="3079"/>
              </a:lnSpc>
              <a:buFont typeface="Arial"/>
              <a:buChar char="•"/>
            </a:pPr>
            <a:r>
              <a:rPr lang="en-US" sz="2588">
                <a:solidFill>
                  <a:srgbClr val="000000"/>
                </a:solidFill>
                <a:latin typeface="Arial"/>
              </a:rPr>
              <a:t>putting your own opinions, judgments and preconceptions to one side</a:t>
            </a:r>
          </a:p>
          <a:p>
            <a:pPr marL="558776" lvl="1" indent="-279388">
              <a:lnSpc>
                <a:spcPts val="3079"/>
              </a:lnSpc>
              <a:buFont typeface="Arial"/>
              <a:buChar char="•"/>
            </a:pPr>
            <a:r>
              <a:rPr lang="en-US" sz="2588">
                <a:solidFill>
                  <a:srgbClr val="000000"/>
                </a:solidFill>
                <a:latin typeface="Arial"/>
              </a:rPr>
              <a:t>being able to accept yourself and acknowledge your own self worth</a:t>
            </a:r>
          </a:p>
          <a:p>
            <a:pPr>
              <a:lnSpc>
                <a:spcPts val="3079"/>
              </a:lnSpc>
            </a:pPr>
            <a:endParaRPr lang="en-US" sz="2588">
              <a:solidFill>
                <a:srgbClr val="000000"/>
              </a:solidFill>
              <a:latin typeface="Arial"/>
            </a:endParaRPr>
          </a:p>
        </p:txBody>
      </p:sp>
      <p:sp>
        <p:nvSpPr>
          <p:cNvPr id="9" name="TextBox 9"/>
          <p:cNvSpPr txBox="1"/>
          <p:nvPr/>
        </p:nvSpPr>
        <p:spPr>
          <a:xfrm>
            <a:off x="607015" y="6645303"/>
            <a:ext cx="12450015" cy="3175112"/>
          </a:xfrm>
          <a:prstGeom prst="rect">
            <a:avLst/>
          </a:prstGeom>
        </p:spPr>
        <p:txBody>
          <a:bodyPr lIns="0" tIns="0" rIns="0" bIns="0" rtlCol="0" anchor="t">
            <a:spAutoFit/>
          </a:bodyPr>
          <a:lstStyle/>
          <a:p>
            <a:pPr>
              <a:lnSpc>
                <a:spcPts val="3079"/>
              </a:lnSpc>
            </a:pPr>
            <a:r>
              <a:rPr lang="en-US" sz="2588">
                <a:solidFill>
                  <a:srgbClr val="000000"/>
                </a:solidFill>
                <a:latin typeface="Arial Bold"/>
              </a:rPr>
              <a:t>When the other person feels accepted, this helps them to:</a:t>
            </a:r>
          </a:p>
          <a:p>
            <a:pPr marL="558776" lvl="1" indent="-279388">
              <a:lnSpc>
                <a:spcPts val="3079"/>
              </a:lnSpc>
              <a:buFont typeface="Arial"/>
              <a:buChar char="•"/>
            </a:pPr>
            <a:r>
              <a:rPr lang="en-US" sz="2588">
                <a:solidFill>
                  <a:srgbClr val="000000"/>
                </a:solidFill>
                <a:latin typeface="Arial"/>
              </a:rPr>
              <a:t>develop trust</a:t>
            </a:r>
          </a:p>
          <a:p>
            <a:pPr marL="558776" lvl="1" indent="-279388">
              <a:lnSpc>
                <a:spcPts val="3079"/>
              </a:lnSpc>
              <a:buFont typeface="Arial"/>
              <a:buChar char="•"/>
            </a:pPr>
            <a:r>
              <a:rPr lang="en-US" sz="2588">
                <a:solidFill>
                  <a:srgbClr val="000000"/>
                </a:solidFill>
                <a:latin typeface="Arial"/>
              </a:rPr>
              <a:t>respect you and feel respected by you</a:t>
            </a:r>
          </a:p>
          <a:p>
            <a:pPr marL="558776" lvl="1" indent="-279388">
              <a:lnSpc>
                <a:spcPts val="3079"/>
              </a:lnSpc>
              <a:buFont typeface="Arial"/>
              <a:buChar char="•"/>
            </a:pPr>
            <a:r>
              <a:rPr lang="en-US" sz="2588">
                <a:solidFill>
                  <a:srgbClr val="000000"/>
                </a:solidFill>
                <a:latin typeface="Arial"/>
              </a:rPr>
              <a:t>become more willing to share their experiences and feelings with you, and talk about difficult subjects or behaviours</a:t>
            </a:r>
          </a:p>
          <a:p>
            <a:pPr marL="558776" lvl="1" indent="-279388">
              <a:lnSpc>
                <a:spcPts val="3079"/>
              </a:lnSpc>
              <a:buFont typeface="Arial"/>
              <a:buChar char="•"/>
            </a:pPr>
            <a:r>
              <a:rPr lang="en-US" sz="2588">
                <a:solidFill>
                  <a:srgbClr val="000000"/>
                </a:solidFill>
                <a:latin typeface="Arial"/>
              </a:rPr>
              <a:t>recognise that you have some understanding and insight of who they are and why they behave as they do</a:t>
            </a:r>
          </a:p>
          <a:p>
            <a:pPr>
              <a:lnSpc>
                <a:spcPts val="3079"/>
              </a:lnSpc>
            </a:pPr>
            <a:endParaRPr lang="en-US" sz="2588">
              <a:solidFill>
                <a:srgbClr val="000000"/>
              </a:solidFill>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661403" y="9684428"/>
            <a:ext cx="432522" cy="0"/>
          </a:xfrm>
          <a:prstGeom prst="line">
            <a:avLst/>
          </a:prstGeom>
          <a:ln w="28575" cap="flat">
            <a:solidFill>
              <a:srgbClr val="000000"/>
            </a:solidFill>
            <a:prstDash val="solid"/>
            <a:headEnd type="none" w="sm" len="sm"/>
            <a:tailEnd type="none" w="sm" len="sm"/>
          </a:ln>
        </p:spPr>
        <p:txBody>
          <a:bodyPr/>
          <a:lstStyle/>
          <a:p>
            <a:endParaRPr lang="en-GB"/>
          </a:p>
        </p:txBody>
      </p:sp>
      <p:sp>
        <p:nvSpPr>
          <p:cNvPr id="3" name="Freeform 3"/>
          <p:cNvSpPr/>
          <p:nvPr/>
        </p:nvSpPr>
        <p:spPr>
          <a:xfrm>
            <a:off x="658793" y="5143500"/>
            <a:ext cx="7342207" cy="3632217"/>
          </a:xfrm>
          <a:custGeom>
            <a:avLst/>
            <a:gdLst/>
            <a:ahLst/>
            <a:cxnLst/>
            <a:rect l="l" t="t" r="r" b="b"/>
            <a:pathLst>
              <a:path w="7469609" h="3870887">
                <a:moveTo>
                  <a:pt x="0" y="0"/>
                </a:moveTo>
                <a:lnTo>
                  <a:pt x="7469609" y="0"/>
                </a:lnTo>
                <a:lnTo>
                  <a:pt x="7469609" y="3870887"/>
                </a:lnTo>
                <a:lnTo>
                  <a:pt x="0" y="3870887"/>
                </a:lnTo>
                <a:lnTo>
                  <a:pt x="0" y="0"/>
                </a:lnTo>
                <a:close/>
              </a:path>
            </a:pathLst>
          </a:custGeom>
          <a:blipFill>
            <a:blip r:embed="rId2"/>
            <a:stretch>
              <a:fillRect t="-10519" b="-18126"/>
            </a:stretch>
          </a:blipFill>
        </p:spPr>
        <p:txBody>
          <a:bodyPr/>
          <a:lstStyle/>
          <a:p>
            <a:endParaRPr lang="en-GB"/>
          </a:p>
        </p:txBody>
      </p:sp>
      <p:sp>
        <p:nvSpPr>
          <p:cNvPr id="4" name="TextBox 4"/>
          <p:cNvSpPr txBox="1"/>
          <p:nvPr/>
        </p:nvSpPr>
        <p:spPr>
          <a:xfrm>
            <a:off x="447487" y="2404590"/>
            <a:ext cx="17645470" cy="2784587"/>
          </a:xfrm>
          <a:prstGeom prst="rect">
            <a:avLst/>
          </a:prstGeom>
        </p:spPr>
        <p:txBody>
          <a:bodyPr lIns="0" tIns="0" rIns="0" bIns="0" rtlCol="0" anchor="t">
            <a:spAutoFit/>
          </a:bodyPr>
          <a:lstStyle/>
          <a:p>
            <a:pPr>
              <a:lnSpc>
                <a:spcPts val="3079"/>
              </a:lnSpc>
            </a:pPr>
            <a:r>
              <a:rPr lang="en-US" sz="2588" dirty="0">
                <a:solidFill>
                  <a:srgbClr val="000000"/>
                </a:solidFill>
                <a:latin typeface="Arial Bold"/>
              </a:rPr>
              <a:t>It is important to remember that, as a volunteer, it is not your role to deal directly with safeguarding issues. It is, however, your duty to know when and how to report any potential concerns.</a:t>
            </a:r>
          </a:p>
          <a:p>
            <a:pPr>
              <a:lnSpc>
                <a:spcPts val="3079"/>
              </a:lnSpc>
            </a:pPr>
            <a:endParaRPr lang="en-US" sz="2588" dirty="0">
              <a:solidFill>
                <a:srgbClr val="000000"/>
              </a:solidFill>
              <a:latin typeface="Arial Bold"/>
            </a:endParaRPr>
          </a:p>
          <a:p>
            <a:pPr>
              <a:lnSpc>
                <a:spcPts val="3079"/>
              </a:lnSpc>
            </a:pPr>
            <a:r>
              <a:rPr lang="en-US" sz="2588" dirty="0">
                <a:solidFill>
                  <a:srgbClr val="000000"/>
                </a:solidFill>
                <a:latin typeface="Arial"/>
              </a:rPr>
              <a:t>Adult safeguarding duties under the Care Act 2014 [1] apply to an adult, aged 18 or over, who: Has needs for care and support and Is experiencing, or at risk of, abuse or neglect and as a result of those care and support needs, is unable to protect themselves from either the risk of, or the experience of, abuse or neglect.</a:t>
            </a:r>
          </a:p>
          <a:p>
            <a:pPr>
              <a:lnSpc>
                <a:spcPts val="3079"/>
              </a:lnSpc>
            </a:pPr>
            <a:endParaRPr lang="en-US" sz="2588" dirty="0">
              <a:solidFill>
                <a:srgbClr val="000000"/>
              </a:solidFill>
              <a:latin typeface="Arial"/>
            </a:endParaRPr>
          </a:p>
        </p:txBody>
      </p:sp>
      <p:sp>
        <p:nvSpPr>
          <p:cNvPr id="5" name="TextBox 5"/>
          <p:cNvSpPr txBox="1"/>
          <p:nvPr/>
        </p:nvSpPr>
        <p:spPr>
          <a:xfrm>
            <a:off x="439771" y="468967"/>
            <a:ext cx="16950603" cy="1844702"/>
          </a:xfrm>
          <a:prstGeom prst="rect">
            <a:avLst/>
          </a:prstGeom>
        </p:spPr>
        <p:txBody>
          <a:bodyPr lIns="0" tIns="0" rIns="0" bIns="0" rtlCol="0" anchor="t">
            <a:spAutoFit/>
          </a:bodyPr>
          <a:lstStyle/>
          <a:p>
            <a:pPr>
              <a:lnSpc>
                <a:spcPts val="6659"/>
              </a:lnSpc>
            </a:pPr>
            <a:r>
              <a:rPr lang="en-US" sz="6528">
                <a:solidFill>
                  <a:srgbClr val="000000"/>
                </a:solidFill>
                <a:latin typeface="Arial Bold"/>
              </a:rPr>
              <a:t>Nature Buddy</a:t>
            </a:r>
          </a:p>
          <a:p>
            <a:pPr>
              <a:lnSpc>
                <a:spcPts val="6659"/>
              </a:lnSpc>
            </a:pPr>
            <a:r>
              <a:rPr lang="en-US" sz="6528">
                <a:solidFill>
                  <a:srgbClr val="AB650C"/>
                </a:solidFill>
                <a:latin typeface="Arial Bold"/>
              </a:rPr>
              <a:t>Safeguarding Overview: Adults</a:t>
            </a:r>
          </a:p>
        </p:txBody>
      </p:sp>
      <p:sp>
        <p:nvSpPr>
          <p:cNvPr id="6" name="TextBox 6"/>
          <p:cNvSpPr txBox="1"/>
          <p:nvPr/>
        </p:nvSpPr>
        <p:spPr>
          <a:xfrm>
            <a:off x="9683784" y="9706115"/>
            <a:ext cx="387761" cy="487758"/>
          </a:xfrm>
          <a:prstGeom prst="rect">
            <a:avLst/>
          </a:prstGeom>
        </p:spPr>
        <p:txBody>
          <a:bodyPr lIns="0" tIns="0" rIns="0" bIns="0" rtlCol="0" anchor="t">
            <a:spAutoFit/>
          </a:bodyPr>
          <a:lstStyle/>
          <a:p>
            <a:pPr algn="ctr">
              <a:lnSpc>
                <a:spcPts val="3842"/>
              </a:lnSpc>
            </a:pPr>
            <a:r>
              <a:rPr lang="en-US" sz="2744">
                <a:solidFill>
                  <a:srgbClr val="000000"/>
                </a:solidFill>
                <a:latin typeface="Arialle Bold"/>
              </a:rPr>
              <a:t>15</a:t>
            </a:r>
          </a:p>
        </p:txBody>
      </p:sp>
      <p:sp>
        <p:nvSpPr>
          <p:cNvPr id="7" name="TextBox 7"/>
          <p:cNvSpPr txBox="1"/>
          <p:nvPr/>
        </p:nvSpPr>
        <p:spPr>
          <a:xfrm>
            <a:off x="8699902" y="5143500"/>
            <a:ext cx="9393055" cy="2784587"/>
          </a:xfrm>
          <a:prstGeom prst="rect">
            <a:avLst/>
          </a:prstGeom>
        </p:spPr>
        <p:txBody>
          <a:bodyPr lIns="0" tIns="0" rIns="0" bIns="0" rtlCol="0" anchor="t">
            <a:spAutoFit/>
          </a:bodyPr>
          <a:lstStyle/>
          <a:p>
            <a:pPr>
              <a:lnSpc>
                <a:spcPts val="3079"/>
              </a:lnSpc>
            </a:pPr>
            <a:r>
              <a:rPr lang="en-US" sz="2588" dirty="0">
                <a:solidFill>
                  <a:srgbClr val="000000"/>
                </a:solidFill>
                <a:latin typeface="Arial Bold"/>
              </a:rPr>
              <a:t>People in this situation may be referred to as:</a:t>
            </a:r>
          </a:p>
          <a:p>
            <a:pPr marL="558776" lvl="1" indent="-279388">
              <a:lnSpc>
                <a:spcPts val="3079"/>
              </a:lnSpc>
              <a:buFont typeface="Arial"/>
              <a:buChar char="•"/>
            </a:pPr>
            <a:r>
              <a:rPr lang="en-US" sz="2588" dirty="0">
                <a:solidFill>
                  <a:srgbClr val="000000"/>
                </a:solidFill>
                <a:latin typeface="Arial"/>
              </a:rPr>
              <a:t>adults with care and support needs</a:t>
            </a:r>
          </a:p>
          <a:p>
            <a:pPr marL="558776" lvl="1" indent="-279388">
              <a:lnSpc>
                <a:spcPts val="3079"/>
              </a:lnSpc>
              <a:buFont typeface="Arial"/>
              <a:buChar char="•"/>
            </a:pPr>
            <a:r>
              <a:rPr lang="en-US" sz="2588" dirty="0">
                <a:solidFill>
                  <a:srgbClr val="000000"/>
                </a:solidFill>
                <a:latin typeface="Arial"/>
              </a:rPr>
              <a:t>adults at risk</a:t>
            </a:r>
          </a:p>
          <a:p>
            <a:pPr marL="558776" lvl="1" indent="-279388">
              <a:lnSpc>
                <a:spcPts val="3079"/>
              </a:lnSpc>
              <a:buFont typeface="Arial"/>
              <a:buChar char="•"/>
            </a:pPr>
            <a:r>
              <a:rPr lang="en-US" sz="2588" dirty="0">
                <a:solidFill>
                  <a:srgbClr val="000000"/>
                </a:solidFill>
                <a:latin typeface="Arial"/>
              </a:rPr>
              <a:t>vulnerable adults</a:t>
            </a:r>
          </a:p>
          <a:p>
            <a:pPr>
              <a:lnSpc>
                <a:spcPts val="3079"/>
              </a:lnSpc>
            </a:pPr>
            <a:endParaRPr lang="en-US" sz="2588" dirty="0">
              <a:solidFill>
                <a:srgbClr val="000000"/>
              </a:solidFill>
              <a:latin typeface="Arial"/>
            </a:endParaRPr>
          </a:p>
          <a:p>
            <a:pPr>
              <a:lnSpc>
                <a:spcPts val="3079"/>
              </a:lnSpc>
            </a:pPr>
            <a:r>
              <a:rPr lang="en-US" sz="2588" dirty="0">
                <a:solidFill>
                  <a:srgbClr val="000000"/>
                </a:solidFill>
                <a:latin typeface="Arial Bold"/>
              </a:rPr>
              <a:t>Your role is to:</a:t>
            </a:r>
          </a:p>
          <a:p>
            <a:pPr>
              <a:lnSpc>
                <a:spcPts val="3079"/>
              </a:lnSpc>
            </a:pPr>
            <a:endParaRPr lang="en-US" sz="2588" dirty="0">
              <a:solidFill>
                <a:srgbClr val="000000"/>
              </a:solidFill>
              <a:latin typeface="Arial Bold"/>
            </a:endParaRPr>
          </a:p>
        </p:txBody>
      </p:sp>
      <p:sp>
        <p:nvSpPr>
          <p:cNvPr id="8" name="TextBox 8"/>
          <p:cNvSpPr txBox="1"/>
          <p:nvPr/>
        </p:nvSpPr>
        <p:spPr>
          <a:xfrm>
            <a:off x="8915072" y="7510471"/>
            <a:ext cx="9393055" cy="1222487"/>
          </a:xfrm>
          <a:prstGeom prst="rect">
            <a:avLst/>
          </a:prstGeom>
        </p:spPr>
        <p:txBody>
          <a:bodyPr lIns="0" tIns="0" rIns="0" bIns="0" rtlCol="0" anchor="t">
            <a:spAutoFit/>
          </a:bodyPr>
          <a:lstStyle/>
          <a:p>
            <a:pPr>
              <a:lnSpc>
                <a:spcPts val="3079"/>
              </a:lnSpc>
            </a:pPr>
            <a:r>
              <a:rPr lang="en-US" sz="2588" dirty="0">
                <a:solidFill>
                  <a:srgbClr val="000000"/>
                </a:solidFill>
                <a:latin typeface="Arial"/>
                <a:ea typeface="Arial"/>
              </a:rPr>
              <a:t>✔ Prevent harm and reduce risk of abuse or neglect to adults</a:t>
            </a:r>
          </a:p>
          <a:p>
            <a:pPr>
              <a:lnSpc>
                <a:spcPts val="3079"/>
              </a:lnSpc>
            </a:pPr>
            <a:r>
              <a:rPr lang="en-US" sz="2588" dirty="0">
                <a:solidFill>
                  <a:srgbClr val="000000"/>
                </a:solidFill>
                <a:latin typeface="Arial"/>
                <a:ea typeface="Arial"/>
              </a:rPr>
              <a:t>✔ Stop abuse and neglect wherever possible</a:t>
            </a:r>
          </a:p>
          <a:p>
            <a:pPr>
              <a:lnSpc>
                <a:spcPts val="3079"/>
              </a:lnSpc>
            </a:pPr>
            <a:r>
              <a:rPr lang="en-US" sz="2588" dirty="0">
                <a:solidFill>
                  <a:srgbClr val="000000"/>
                </a:solidFill>
                <a:latin typeface="Arial"/>
                <a:ea typeface="Arial"/>
              </a:rPr>
              <a:t>✔ Support adults in making choices about how they want to live</a:t>
            </a:r>
          </a:p>
        </p:txBody>
      </p:sp>
      <p:sp>
        <p:nvSpPr>
          <p:cNvPr id="9" name="TextBox 9"/>
          <p:cNvSpPr txBox="1"/>
          <p:nvPr/>
        </p:nvSpPr>
        <p:spPr>
          <a:xfrm>
            <a:off x="1221643" y="8775717"/>
            <a:ext cx="16487644" cy="477340"/>
          </a:xfrm>
          <a:prstGeom prst="rect">
            <a:avLst/>
          </a:prstGeom>
        </p:spPr>
        <p:txBody>
          <a:bodyPr lIns="0" tIns="0" rIns="0" bIns="0" rtlCol="0" anchor="t">
            <a:spAutoFit/>
          </a:bodyPr>
          <a:lstStyle/>
          <a:p>
            <a:pPr algn="ctr">
              <a:lnSpc>
                <a:spcPts val="3513"/>
              </a:lnSpc>
              <a:spcBef>
                <a:spcPct val="0"/>
              </a:spcBef>
            </a:pPr>
            <a:r>
              <a:rPr lang="en-US" sz="2509" dirty="0">
                <a:solidFill>
                  <a:srgbClr val="000000"/>
                </a:solidFill>
                <a:latin typeface="Arial Bold"/>
              </a:rPr>
              <a:t>Report anything that causes concern to the senior person running your activity session as soon as possible.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661403" y="9684428"/>
            <a:ext cx="432522" cy="0"/>
          </a:xfrm>
          <a:prstGeom prst="line">
            <a:avLst/>
          </a:prstGeom>
          <a:ln w="28575" cap="flat">
            <a:solidFill>
              <a:srgbClr val="000000"/>
            </a:solidFill>
            <a:prstDash val="solid"/>
            <a:headEnd type="none" w="sm" len="sm"/>
            <a:tailEnd type="none" w="sm" len="sm"/>
          </a:ln>
        </p:spPr>
        <p:txBody>
          <a:bodyPr/>
          <a:lstStyle/>
          <a:p>
            <a:endParaRPr lang="en-GB"/>
          </a:p>
        </p:txBody>
      </p:sp>
      <p:sp>
        <p:nvSpPr>
          <p:cNvPr id="3" name="Freeform 3"/>
          <p:cNvSpPr/>
          <p:nvPr/>
        </p:nvSpPr>
        <p:spPr>
          <a:xfrm>
            <a:off x="447487" y="5533852"/>
            <a:ext cx="6126331" cy="3380509"/>
          </a:xfrm>
          <a:custGeom>
            <a:avLst/>
            <a:gdLst/>
            <a:ahLst/>
            <a:cxnLst/>
            <a:rect l="l" t="t" r="r" b="b"/>
            <a:pathLst>
              <a:path w="6126331" h="3380509">
                <a:moveTo>
                  <a:pt x="0" y="0"/>
                </a:moveTo>
                <a:lnTo>
                  <a:pt x="6126331" y="0"/>
                </a:lnTo>
                <a:lnTo>
                  <a:pt x="6126331" y="3380510"/>
                </a:lnTo>
                <a:lnTo>
                  <a:pt x="0" y="3380510"/>
                </a:lnTo>
                <a:lnTo>
                  <a:pt x="0" y="0"/>
                </a:lnTo>
                <a:close/>
              </a:path>
            </a:pathLst>
          </a:custGeom>
          <a:blipFill>
            <a:blip r:embed="rId2"/>
            <a:stretch>
              <a:fillRect l="-13606" t="-135245" r="-22943" b="-8196"/>
            </a:stretch>
          </a:blipFill>
        </p:spPr>
        <p:txBody>
          <a:bodyPr/>
          <a:lstStyle/>
          <a:p>
            <a:endParaRPr lang="en-GB"/>
          </a:p>
        </p:txBody>
      </p:sp>
      <p:sp>
        <p:nvSpPr>
          <p:cNvPr id="4" name="TextBox 4"/>
          <p:cNvSpPr txBox="1"/>
          <p:nvPr/>
        </p:nvSpPr>
        <p:spPr>
          <a:xfrm>
            <a:off x="447487" y="2461740"/>
            <a:ext cx="17645470" cy="3251011"/>
          </a:xfrm>
          <a:prstGeom prst="rect">
            <a:avLst/>
          </a:prstGeom>
        </p:spPr>
        <p:txBody>
          <a:bodyPr lIns="0" tIns="0" rIns="0" bIns="0" rtlCol="0" anchor="t">
            <a:spAutoFit/>
          </a:bodyPr>
          <a:lstStyle/>
          <a:p>
            <a:pPr>
              <a:lnSpc>
                <a:spcPts val="2484"/>
              </a:lnSpc>
            </a:pPr>
            <a:r>
              <a:rPr lang="en-US" sz="2588">
                <a:solidFill>
                  <a:srgbClr val="000000"/>
                </a:solidFill>
                <a:latin typeface="Arial Bold"/>
              </a:rPr>
              <a:t>The term 'children' means children and young people from birth to their 18th birthday</a:t>
            </a:r>
          </a:p>
          <a:p>
            <a:pPr>
              <a:lnSpc>
                <a:spcPts val="2484"/>
              </a:lnSpc>
            </a:pPr>
            <a:endParaRPr lang="en-US" sz="2588">
              <a:solidFill>
                <a:srgbClr val="000000"/>
              </a:solidFill>
              <a:latin typeface="Arial Bold"/>
            </a:endParaRPr>
          </a:p>
          <a:p>
            <a:pPr>
              <a:lnSpc>
                <a:spcPts val="2484"/>
              </a:lnSpc>
            </a:pPr>
            <a:r>
              <a:rPr lang="en-US" sz="2588">
                <a:solidFill>
                  <a:srgbClr val="000000"/>
                </a:solidFill>
                <a:latin typeface="Arial Bold"/>
              </a:rPr>
              <a:t>Why is this important, even if you do not volunteer with children?</a:t>
            </a:r>
          </a:p>
          <a:p>
            <a:pPr>
              <a:lnSpc>
                <a:spcPts val="2484"/>
              </a:lnSpc>
            </a:pPr>
            <a:endParaRPr lang="en-US" sz="2588">
              <a:solidFill>
                <a:srgbClr val="000000"/>
              </a:solidFill>
              <a:latin typeface="Arial Bold"/>
            </a:endParaRPr>
          </a:p>
          <a:p>
            <a:pPr>
              <a:lnSpc>
                <a:spcPts val="2484"/>
              </a:lnSpc>
            </a:pPr>
            <a:r>
              <a:rPr lang="en-US" sz="2588">
                <a:solidFill>
                  <a:srgbClr val="000000"/>
                </a:solidFill>
                <a:latin typeface="Arial"/>
              </a:rPr>
              <a:t>Protecting children from harm is important in every day life because every child matters. If you only volunteer with adults, you need to be aware that those adults they may at some point disclose important information about children or even their own childhood.</a:t>
            </a:r>
          </a:p>
          <a:p>
            <a:pPr>
              <a:lnSpc>
                <a:spcPts val="2484"/>
              </a:lnSpc>
            </a:pPr>
            <a:endParaRPr lang="en-US" sz="2588">
              <a:solidFill>
                <a:srgbClr val="000000"/>
              </a:solidFill>
              <a:latin typeface="Arial"/>
            </a:endParaRPr>
          </a:p>
          <a:p>
            <a:pPr>
              <a:lnSpc>
                <a:spcPts val="2484"/>
              </a:lnSpc>
            </a:pPr>
            <a:r>
              <a:rPr lang="en-US" sz="2588">
                <a:solidFill>
                  <a:srgbClr val="000000"/>
                </a:solidFill>
                <a:latin typeface="Arial Bold"/>
              </a:rPr>
              <a:t>It is important to know the following can all fall under safeguarding children:</a:t>
            </a:r>
          </a:p>
          <a:p>
            <a:pPr>
              <a:lnSpc>
                <a:spcPts val="3079"/>
              </a:lnSpc>
            </a:pPr>
            <a:endParaRPr lang="en-US" sz="2588">
              <a:solidFill>
                <a:srgbClr val="000000"/>
              </a:solidFill>
              <a:latin typeface="Arial Bold"/>
            </a:endParaRPr>
          </a:p>
        </p:txBody>
      </p:sp>
      <p:sp>
        <p:nvSpPr>
          <p:cNvPr id="5" name="TextBox 5"/>
          <p:cNvSpPr txBox="1"/>
          <p:nvPr/>
        </p:nvSpPr>
        <p:spPr>
          <a:xfrm>
            <a:off x="439771" y="468967"/>
            <a:ext cx="16950603" cy="1844702"/>
          </a:xfrm>
          <a:prstGeom prst="rect">
            <a:avLst/>
          </a:prstGeom>
        </p:spPr>
        <p:txBody>
          <a:bodyPr lIns="0" tIns="0" rIns="0" bIns="0" rtlCol="0" anchor="t">
            <a:spAutoFit/>
          </a:bodyPr>
          <a:lstStyle/>
          <a:p>
            <a:pPr>
              <a:lnSpc>
                <a:spcPts val="6659"/>
              </a:lnSpc>
            </a:pPr>
            <a:r>
              <a:rPr lang="en-US" sz="6528">
                <a:solidFill>
                  <a:srgbClr val="000000"/>
                </a:solidFill>
                <a:latin typeface="Arial Bold"/>
              </a:rPr>
              <a:t>Nature Buddy</a:t>
            </a:r>
          </a:p>
          <a:p>
            <a:pPr>
              <a:lnSpc>
                <a:spcPts val="6659"/>
              </a:lnSpc>
            </a:pPr>
            <a:r>
              <a:rPr lang="en-US" sz="6528">
                <a:solidFill>
                  <a:srgbClr val="AB650C"/>
                </a:solidFill>
                <a:latin typeface="Arial Bold"/>
              </a:rPr>
              <a:t>Safeguarding Overview: Children</a:t>
            </a:r>
          </a:p>
        </p:txBody>
      </p:sp>
      <p:sp>
        <p:nvSpPr>
          <p:cNvPr id="6" name="TextBox 6"/>
          <p:cNvSpPr txBox="1"/>
          <p:nvPr/>
        </p:nvSpPr>
        <p:spPr>
          <a:xfrm>
            <a:off x="9683784" y="9706115"/>
            <a:ext cx="387761" cy="487758"/>
          </a:xfrm>
          <a:prstGeom prst="rect">
            <a:avLst/>
          </a:prstGeom>
        </p:spPr>
        <p:txBody>
          <a:bodyPr lIns="0" tIns="0" rIns="0" bIns="0" rtlCol="0" anchor="t">
            <a:spAutoFit/>
          </a:bodyPr>
          <a:lstStyle/>
          <a:p>
            <a:pPr algn="ctr">
              <a:lnSpc>
                <a:spcPts val="3842"/>
              </a:lnSpc>
            </a:pPr>
            <a:r>
              <a:rPr lang="en-US" sz="2744">
                <a:solidFill>
                  <a:srgbClr val="000000"/>
                </a:solidFill>
                <a:latin typeface="Arialle Bold"/>
              </a:rPr>
              <a:t>16</a:t>
            </a:r>
          </a:p>
        </p:txBody>
      </p:sp>
      <p:sp>
        <p:nvSpPr>
          <p:cNvPr id="7" name="TextBox 7"/>
          <p:cNvSpPr txBox="1"/>
          <p:nvPr/>
        </p:nvSpPr>
        <p:spPr>
          <a:xfrm>
            <a:off x="6886717" y="6060789"/>
            <a:ext cx="9393055" cy="2784587"/>
          </a:xfrm>
          <a:prstGeom prst="rect">
            <a:avLst/>
          </a:prstGeom>
        </p:spPr>
        <p:txBody>
          <a:bodyPr lIns="0" tIns="0" rIns="0" bIns="0" rtlCol="0" anchor="t">
            <a:spAutoFit/>
          </a:bodyPr>
          <a:lstStyle/>
          <a:p>
            <a:pPr marL="558776" lvl="1" indent="-279388">
              <a:lnSpc>
                <a:spcPts val="3079"/>
              </a:lnSpc>
              <a:buFont typeface="Arial"/>
              <a:buChar char="•"/>
            </a:pPr>
            <a:r>
              <a:rPr lang="en-US" sz="2588">
                <a:solidFill>
                  <a:srgbClr val="000000"/>
                </a:solidFill>
                <a:latin typeface="Arial"/>
              </a:rPr>
              <a:t>Physical abuse</a:t>
            </a:r>
          </a:p>
          <a:p>
            <a:pPr marL="558776" lvl="1" indent="-279388">
              <a:lnSpc>
                <a:spcPts val="3079"/>
              </a:lnSpc>
              <a:buFont typeface="Arial"/>
              <a:buChar char="•"/>
            </a:pPr>
            <a:r>
              <a:rPr lang="en-US" sz="2588">
                <a:solidFill>
                  <a:srgbClr val="000000"/>
                </a:solidFill>
                <a:latin typeface="Arial"/>
              </a:rPr>
              <a:t>Neglect</a:t>
            </a:r>
          </a:p>
          <a:p>
            <a:pPr marL="558776" lvl="1" indent="-279388">
              <a:lnSpc>
                <a:spcPts val="3079"/>
              </a:lnSpc>
              <a:buFont typeface="Arial"/>
              <a:buChar char="•"/>
            </a:pPr>
            <a:r>
              <a:rPr lang="en-US" sz="2588">
                <a:solidFill>
                  <a:srgbClr val="000000"/>
                </a:solidFill>
                <a:latin typeface="Arial"/>
              </a:rPr>
              <a:t>Emotional abuse</a:t>
            </a:r>
          </a:p>
          <a:p>
            <a:pPr marL="558776" lvl="1" indent="-279388">
              <a:lnSpc>
                <a:spcPts val="3079"/>
              </a:lnSpc>
              <a:buFont typeface="Arial"/>
              <a:buChar char="•"/>
            </a:pPr>
            <a:r>
              <a:rPr lang="en-US" sz="2588">
                <a:solidFill>
                  <a:srgbClr val="000000"/>
                </a:solidFill>
                <a:latin typeface="Arial"/>
              </a:rPr>
              <a:t>Sexual abuse</a:t>
            </a:r>
          </a:p>
          <a:p>
            <a:pPr marL="558776" lvl="1" indent="-279388">
              <a:lnSpc>
                <a:spcPts val="3079"/>
              </a:lnSpc>
              <a:buFont typeface="Arial"/>
              <a:buChar char="•"/>
            </a:pPr>
            <a:r>
              <a:rPr lang="en-US" sz="2588">
                <a:solidFill>
                  <a:srgbClr val="000000"/>
                </a:solidFill>
                <a:latin typeface="Arial"/>
              </a:rPr>
              <a:t>Bullying</a:t>
            </a:r>
          </a:p>
          <a:p>
            <a:pPr>
              <a:lnSpc>
                <a:spcPts val="3079"/>
              </a:lnSpc>
            </a:pPr>
            <a:endParaRPr lang="en-US" sz="2588">
              <a:solidFill>
                <a:srgbClr val="000000"/>
              </a:solidFill>
              <a:latin typeface="Arial"/>
            </a:endParaRPr>
          </a:p>
          <a:p>
            <a:pPr>
              <a:lnSpc>
                <a:spcPts val="3079"/>
              </a:lnSpc>
            </a:pPr>
            <a:endParaRPr lang="en-US" sz="2588">
              <a:solidFill>
                <a:srgbClr val="000000"/>
              </a:solidFill>
              <a:latin typeface="Arial"/>
            </a:endParaRPr>
          </a:p>
        </p:txBody>
      </p:sp>
      <p:sp>
        <p:nvSpPr>
          <p:cNvPr id="8" name="TextBox 8"/>
          <p:cNvSpPr txBox="1"/>
          <p:nvPr/>
        </p:nvSpPr>
        <p:spPr>
          <a:xfrm>
            <a:off x="1152130" y="9098163"/>
            <a:ext cx="16834008" cy="913649"/>
          </a:xfrm>
          <a:prstGeom prst="rect">
            <a:avLst/>
          </a:prstGeom>
        </p:spPr>
        <p:txBody>
          <a:bodyPr lIns="0" tIns="0" rIns="0" bIns="0" rtlCol="0" anchor="t">
            <a:spAutoFit/>
          </a:bodyPr>
          <a:lstStyle/>
          <a:p>
            <a:pPr algn="ctr">
              <a:lnSpc>
                <a:spcPts val="3513"/>
              </a:lnSpc>
            </a:pPr>
            <a:r>
              <a:rPr lang="en-US" sz="2509">
                <a:solidFill>
                  <a:srgbClr val="000000"/>
                </a:solidFill>
                <a:latin typeface="Arial Bold"/>
              </a:rPr>
              <a:t>Report anything that causes concern to the senior person running your activity session as soon as possible.</a:t>
            </a:r>
          </a:p>
          <a:p>
            <a:pPr algn="ctr">
              <a:lnSpc>
                <a:spcPts val="3513"/>
              </a:lnSpc>
              <a:spcBef>
                <a:spcPct val="0"/>
              </a:spcBef>
            </a:pPr>
            <a:endParaRPr lang="en-US" sz="2509">
              <a:solidFill>
                <a:srgbClr val="000000"/>
              </a:solidFill>
              <a:latin typeface="Arial Bold"/>
            </a:endParaRPr>
          </a:p>
        </p:txBody>
      </p:sp>
      <p:sp>
        <p:nvSpPr>
          <p:cNvPr id="9" name="TextBox 9"/>
          <p:cNvSpPr txBox="1"/>
          <p:nvPr/>
        </p:nvSpPr>
        <p:spPr>
          <a:xfrm>
            <a:off x="10190563" y="6022689"/>
            <a:ext cx="9393055" cy="2394062"/>
          </a:xfrm>
          <a:prstGeom prst="rect">
            <a:avLst/>
          </a:prstGeom>
        </p:spPr>
        <p:txBody>
          <a:bodyPr lIns="0" tIns="0" rIns="0" bIns="0" rtlCol="0" anchor="t">
            <a:spAutoFit/>
          </a:bodyPr>
          <a:lstStyle/>
          <a:p>
            <a:pPr marL="558776" lvl="1" indent="-279388">
              <a:lnSpc>
                <a:spcPts val="3079"/>
              </a:lnSpc>
              <a:buFont typeface="Arial"/>
              <a:buChar char="•"/>
            </a:pPr>
            <a:r>
              <a:rPr lang="en-US" sz="2588">
                <a:solidFill>
                  <a:srgbClr val="000000"/>
                </a:solidFill>
                <a:latin typeface="Arial"/>
              </a:rPr>
              <a:t>Online abuse</a:t>
            </a:r>
          </a:p>
          <a:p>
            <a:pPr marL="558776" lvl="1" indent="-279388">
              <a:lnSpc>
                <a:spcPts val="3079"/>
              </a:lnSpc>
              <a:buFont typeface="Arial"/>
              <a:buChar char="•"/>
            </a:pPr>
            <a:r>
              <a:rPr lang="en-US" sz="2588">
                <a:solidFill>
                  <a:srgbClr val="000000"/>
                </a:solidFill>
                <a:latin typeface="Arial"/>
              </a:rPr>
              <a:t>Living in a home where there is domestic violence</a:t>
            </a:r>
          </a:p>
          <a:p>
            <a:pPr marL="558776" lvl="1" indent="-279388">
              <a:lnSpc>
                <a:spcPts val="3079"/>
              </a:lnSpc>
              <a:buFont typeface="Arial"/>
              <a:buChar char="•"/>
            </a:pPr>
            <a:r>
              <a:rPr lang="en-US" sz="2588">
                <a:solidFill>
                  <a:srgbClr val="000000"/>
                </a:solidFill>
                <a:latin typeface="Arial"/>
              </a:rPr>
              <a:t>Being in an abusive relationship (young people)</a:t>
            </a:r>
          </a:p>
          <a:p>
            <a:pPr marL="558776" lvl="1" indent="-279388">
              <a:lnSpc>
                <a:spcPts val="3079"/>
              </a:lnSpc>
              <a:buFont typeface="Arial"/>
              <a:buChar char="•"/>
            </a:pPr>
            <a:r>
              <a:rPr lang="en-US" sz="2588">
                <a:solidFill>
                  <a:srgbClr val="000000"/>
                </a:solidFill>
                <a:latin typeface="Arial"/>
              </a:rPr>
              <a:t>Female genital mutilation</a:t>
            </a:r>
          </a:p>
          <a:p>
            <a:pPr marL="558776" lvl="1" indent="-279388">
              <a:lnSpc>
                <a:spcPts val="3079"/>
              </a:lnSpc>
              <a:buFont typeface="Arial"/>
              <a:buChar char="•"/>
            </a:pPr>
            <a:r>
              <a:rPr lang="en-US" sz="2588">
                <a:solidFill>
                  <a:srgbClr val="000000"/>
                </a:solidFill>
                <a:latin typeface="Arial"/>
              </a:rPr>
              <a:t>Radicalisation</a:t>
            </a:r>
          </a:p>
          <a:p>
            <a:pPr>
              <a:lnSpc>
                <a:spcPts val="3079"/>
              </a:lnSpc>
            </a:pPr>
            <a:endParaRPr lang="en-US" sz="2588">
              <a:solidFill>
                <a:srgbClr val="000000"/>
              </a:solidFill>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661403" y="9684428"/>
            <a:ext cx="432522" cy="0"/>
          </a:xfrm>
          <a:prstGeom prst="line">
            <a:avLst/>
          </a:prstGeom>
          <a:ln w="28575" cap="flat">
            <a:solidFill>
              <a:srgbClr val="000000"/>
            </a:solidFill>
            <a:prstDash val="solid"/>
            <a:headEnd type="none" w="sm" len="sm"/>
            <a:tailEnd type="none" w="sm" len="sm"/>
          </a:ln>
        </p:spPr>
        <p:txBody>
          <a:bodyPr/>
          <a:lstStyle/>
          <a:p>
            <a:endParaRPr lang="en-GB"/>
          </a:p>
        </p:txBody>
      </p:sp>
      <p:sp>
        <p:nvSpPr>
          <p:cNvPr id="3" name="TextBox 3"/>
          <p:cNvSpPr txBox="1"/>
          <p:nvPr/>
        </p:nvSpPr>
        <p:spPr>
          <a:xfrm>
            <a:off x="439771" y="2784686"/>
            <a:ext cx="10286484" cy="4577801"/>
          </a:xfrm>
          <a:prstGeom prst="rect">
            <a:avLst/>
          </a:prstGeom>
        </p:spPr>
        <p:txBody>
          <a:bodyPr lIns="0" tIns="0" rIns="0" bIns="0" rtlCol="0" anchor="t">
            <a:spAutoFit/>
          </a:bodyPr>
          <a:lstStyle/>
          <a:p>
            <a:pPr>
              <a:lnSpc>
                <a:spcPts val="2522"/>
              </a:lnSpc>
            </a:pPr>
            <a:r>
              <a:rPr lang="en-US" sz="2627">
                <a:solidFill>
                  <a:srgbClr val="000000"/>
                </a:solidFill>
                <a:latin typeface="Arial Bold"/>
              </a:rPr>
              <a:t>Registering for E-learning for health:</a:t>
            </a:r>
          </a:p>
          <a:p>
            <a:pPr>
              <a:lnSpc>
                <a:spcPts val="2522"/>
              </a:lnSpc>
            </a:pPr>
            <a:endParaRPr lang="en-US" sz="2627">
              <a:solidFill>
                <a:srgbClr val="000000"/>
              </a:solidFill>
              <a:latin typeface="Arial Bold"/>
            </a:endParaRPr>
          </a:p>
          <a:p>
            <a:pPr>
              <a:lnSpc>
                <a:spcPts val="2522"/>
              </a:lnSpc>
            </a:pPr>
            <a:r>
              <a:rPr lang="en-US" sz="2627">
                <a:solidFill>
                  <a:srgbClr val="000000"/>
                </a:solidFill>
                <a:latin typeface="Arial"/>
              </a:rPr>
              <a:t>As someone who is supporting people within your community who may be experiencing mental or physical ill health and may have been referred to your organisation to increase their wellbeing you can access the training freely available on the e-learning for health platform.</a:t>
            </a:r>
          </a:p>
          <a:p>
            <a:pPr>
              <a:lnSpc>
                <a:spcPts val="2522"/>
              </a:lnSpc>
            </a:pPr>
            <a:endParaRPr lang="en-US" sz="2627">
              <a:solidFill>
                <a:srgbClr val="000000"/>
              </a:solidFill>
              <a:latin typeface="Arial"/>
            </a:endParaRPr>
          </a:p>
          <a:p>
            <a:pPr>
              <a:lnSpc>
                <a:spcPts val="2522"/>
              </a:lnSpc>
            </a:pPr>
            <a:r>
              <a:rPr lang="en-US" sz="2627">
                <a:solidFill>
                  <a:srgbClr val="000000"/>
                </a:solidFill>
                <a:latin typeface="Arial"/>
              </a:rPr>
              <a:t>It is easy to register and access learning that will help support you in your role.</a:t>
            </a:r>
          </a:p>
          <a:p>
            <a:pPr>
              <a:lnSpc>
                <a:spcPts val="2522"/>
              </a:lnSpc>
            </a:pPr>
            <a:endParaRPr lang="en-US" sz="2627">
              <a:solidFill>
                <a:srgbClr val="000000"/>
              </a:solidFill>
              <a:latin typeface="Arial"/>
            </a:endParaRPr>
          </a:p>
          <a:p>
            <a:pPr>
              <a:lnSpc>
                <a:spcPts val="2522"/>
              </a:lnSpc>
            </a:pPr>
            <a:r>
              <a:rPr lang="en-US" sz="2627" u="sng">
                <a:solidFill>
                  <a:srgbClr val="000000"/>
                </a:solidFill>
                <a:latin typeface="Arial Bold"/>
                <a:hlinkClick r:id="rId2" tooltip="https://support.e-lfh.org.uk/get-started/registration/"/>
              </a:rPr>
              <a:t>https://support.e-lfh.org.uk/get-started/registration/#1601</a:t>
            </a:r>
          </a:p>
          <a:p>
            <a:pPr>
              <a:lnSpc>
                <a:spcPts val="2522"/>
              </a:lnSpc>
            </a:pPr>
            <a:endParaRPr lang="en-US" sz="2627" u="sng">
              <a:solidFill>
                <a:srgbClr val="000000"/>
              </a:solidFill>
              <a:latin typeface="Arial Bold"/>
              <a:hlinkClick r:id="rId2" tooltip="https://support.e-lfh.org.uk/get-started/registration/"/>
            </a:endParaRPr>
          </a:p>
          <a:p>
            <a:pPr>
              <a:lnSpc>
                <a:spcPts val="3127"/>
              </a:lnSpc>
            </a:pPr>
            <a:endParaRPr lang="en-US" sz="2627" u="sng">
              <a:solidFill>
                <a:srgbClr val="000000"/>
              </a:solidFill>
              <a:latin typeface="Arial Bold"/>
              <a:hlinkClick r:id="rId2" tooltip="https://support.e-lfh.org.uk/get-started/registration/"/>
            </a:endParaRPr>
          </a:p>
        </p:txBody>
      </p:sp>
      <p:sp>
        <p:nvSpPr>
          <p:cNvPr id="4" name="TextBox 4"/>
          <p:cNvSpPr txBox="1"/>
          <p:nvPr/>
        </p:nvSpPr>
        <p:spPr>
          <a:xfrm>
            <a:off x="439771" y="468967"/>
            <a:ext cx="16950603" cy="1844702"/>
          </a:xfrm>
          <a:prstGeom prst="rect">
            <a:avLst/>
          </a:prstGeom>
        </p:spPr>
        <p:txBody>
          <a:bodyPr lIns="0" tIns="0" rIns="0" bIns="0" rtlCol="0" anchor="t">
            <a:spAutoFit/>
          </a:bodyPr>
          <a:lstStyle/>
          <a:p>
            <a:pPr>
              <a:lnSpc>
                <a:spcPts val="6659"/>
              </a:lnSpc>
            </a:pPr>
            <a:r>
              <a:rPr lang="en-US" sz="6528">
                <a:solidFill>
                  <a:srgbClr val="000000"/>
                </a:solidFill>
                <a:latin typeface="Arial Bold"/>
              </a:rPr>
              <a:t>Nature Buddy</a:t>
            </a:r>
          </a:p>
          <a:p>
            <a:pPr>
              <a:lnSpc>
                <a:spcPts val="6659"/>
              </a:lnSpc>
            </a:pPr>
            <a:r>
              <a:rPr lang="en-US" sz="6528">
                <a:solidFill>
                  <a:srgbClr val="AB650C"/>
                </a:solidFill>
                <a:latin typeface="Arial Bold"/>
              </a:rPr>
              <a:t>Online Training</a:t>
            </a:r>
          </a:p>
        </p:txBody>
      </p:sp>
      <p:sp>
        <p:nvSpPr>
          <p:cNvPr id="5" name="Freeform 5"/>
          <p:cNvSpPr/>
          <p:nvPr/>
        </p:nvSpPr>
        <p:spPr>
          <a:xfrm>
            <a:off x="4147133" y="7043327"/>
            <a:ext cx="11461062" cy="2402544"/>
          </a:xfrm>
          <a:custGeom>
            <a:avLst/>
            <a:gdLst/>
            <a:ahLst/>
            <a:cxnLst/>
            <a:rect l="l" t="t" r="r" b="b"/>
            <a:pathLst>
              <a:path w="11461062" h="2402544">
                <a:moveTo>
                  <a:pt x="0" y="0"/>
                </a:moveTo>
                <a:lnTo>
                  <a:pt x="11461062" y="0"/>
                </a:lnTo>
                <a:lnTo>
                  <a:pt x="11461062" y="2402543"/>
                </a:lnTo>
                <a:lnTo>
                  <a:pt x="0" y="2402543"/>
                </a:lnTo>
                <a:lnTo>
                  <a:pt x="0" y="0"/>
                </a:lnTo>
                <a:close/>
              </a:path>
            </a:pathLst>
          </a:custGeom>
          <a:blipFill>
            <a:blip r:embed="rId3"/>
            <a:stretch>
              <a:fillRect l="-14537" t="-153922" r="-23224" b="-115740"/>
            </a:stretch>
          </a:blipFill>
        </p:spPr>
        <p:txBody>
          <a:bodyPr/>
          <a:lstStyle/>
          <a:p>
            <a:endParaRPr lang="en-GB"/>
          </a:p>
        </p:txBody>
      </p:sp>
      <p:grpSp>
        <p:nvGrpSpPr>
          <p:cNvPr id="6" name="Group 6"/>
          <p:cNvGrpSpPr>
            <a:grpSpLocks noChangeAspect="1"/>
          </p:cNvGrpSpPr>
          <p:nvPr/>
        </p:nvGrpSpPr>
        <p:grpSpPr>
          <a:xfrm>
            <a:off x="11341570" y="890155"/>
            <a:ext cx="6722315" cy="6566722"/>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4"/>
              <a:stretch>
                <a:fillRect l="-52772" r="-52772"/>
              </a:stretch>
            </a:blipFill>
          </p:spPr>
          <p:txBody>
            <a:bodyPr/>
            <a:lstStyle/>
            <a:p>
              <a:endParaRPr lang="en-GB"/>
            </a:p>
          </p:txBody>
        </p:sp>
      </p:grpSp>
      <p:sp>
        <p:nvSpPr>
          <p:cNvPr id="8" name="TextBox 8"/>
          <p:cNvSpPr txBox="1"/>
          <p:nvPr/>
        </p:nvSpPr>
        <p:spPr>
          <a:xfrm>
            <a:off x="9683784" y="9706115"/>
            <a:ext cx="387761" cy="487758"/>
          </a:xfrm>
          <a:prstGeom prst="rect">
            <a:avLst/>
          </a:prstGeom>
        </p:spPr>
        <p:txBody>
          <a:bodyPr lIns="0" tIns="0" rIns="0" bIns="0" rtlCol="0" anchor="t">
            <a:spAutoFit/>
          </a:bodyPr>
          <a:lstStyle/>
          <a:p>
            <a:pPr algn="ctr">
              <a:lnSpc>
                <a:spcPts val="3842"/>
              </a:lnSpc>
            </a:pPr>
            <a:r>
              <a:rPr lang="en-US" sz="2744">
                <a:solidFill>
                  <a:srgbClr val="000000"/>
                </a:solidFill>
                <a:latin typeface="Arialle Bold"/>
              </a:rPr>
              <a:t>17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661403" y="9684428"/>
            <a:ext cx="432522" cy="0"/>
          </a:xfrm>
          <a:prstGeom prst="line">
            <a:avLst/>
          </a:prstGeom>
          <a:ln w="28575" cap="flat">
            <a:solidFill>
              <a:srgbClr val="000000"/>
            </a:solidFill>
            <a:prstDash val="solid"/>
            <a:headEnd type="none" w="sm" len="sm"/>
            <a:tailEnd type="none" w="sm" len="sm"/>
          </a:ln>
        </p:spPr>
        <p:txBody>
          <a:bodyPr/>
          <a:lstStyle/>
          <a:p>
            <a:endParaRPr lang="en-GB"/>
          </a:p>
        </p:txBody>
      </p:sp>
      <p:sp>
        <p:nvSpPr>
          <p:cNvPr id="3" name="TextBox 3"/>
          <p:cNvSpPr txBox="1"/>
          <p:nvPr/>
        </p:nvSpPr>
        <p:spPr>
          <a:xfrm>
            <a:off x="439771" y="2553940"/>
            <a:ext cx="13022756" cy="747885"/>
          </a:xfrm>
          <a:prstGeom prst="rect">
            <a:avLst/>
          </a:prstGeom>
        </p:spPr>
        <p:txBody>
          <a:bodyPr lIns="0" tIns="0" rIns="0" bIns="0" rtlCol="0" anchor="t">
            <a:spAutoFit/>
          </a:bodyPr>
          <a:lstStyle/>
          <a:p>
            <a:pPr>
              <a:lnSpc>
                <a:spcPts val="2522"/>
              </a:lnSpc>
            </a:pPr>
            <a:r>
              <a:rPr lang="en-US" sz="2627">
                <a:solidFill>
                  <a:srgbClr val="000000"/>
                </a:solidFill>
                <a:latin typeface="Arial Bold"/>
              </a:rPr>
              <a:t>Your organisation will pair you up with a member who you will buddy.</a:t>
            </a:r>
          </a:p>
          <a:p>
            <a:pPr>
              <a:lnSpc>
                <a:spcPts val="3127"/>
              </a:lnSpc>
            </a:pPr>
            <a:endParaRPr lang="en-US" sz="2627">
              <a:solidFill>
                <a:srgbClr val="000000"/>
              </a:solidFill>
              <a:latin typeface="Arial Bold"/>
            </a:endParaRPr>
          </a:p>
        </p:txBody>
      </p:sp>
      <p:sp>
        <p:nvSpPr>
          <p:cNvPr id="4" name="TextBox 4"/>
          <p:cNvSpPr txBox="1"/>
          <p:nvPr/>
        </p:nvSpPr>
        <p:spPr>
          <a:xfrm>
            <a:off x="439771" y="468967"/>
            <a:ext cx="16950603" cy="1844702"/>
          </a:xfrm>
          <a:prstGeom prst="rect">
            <a:avLst/>
          </a:prstGeom>
        </p:spPr>
        <p:txBody>
          <a:bodyPr lIns="0" tIns="0" rIns="0" bIns="0" rtlCol="0" anchor="t">
            <a:spAutoFit/>
          </a:bodyPr>
          <a:lstStyle/>
          <a:p>
            <a:pPr>
              <a:lnSpc>
                <a:spcPts val="6659"/>
              </a:lnSpc>
            </a:pPr>
            <a:r>
              <a:rPr lang="en-US" sz="6528">
                <a:solidFill>
                  <a:srgbClr val="000000"/>
                </a:solidFill>
                <a:latin typeface="Arial Bold"/>
              </a:rPr>
              <a:t>Nature Buddy</a:t>
            </a:r>
          </a:p>
          <a:p>
            <a:pPr>
              <a:lnSpc>
                <a:spcPts val="6659"/>
              </a:lnSpc>
            </a:pPr>
            <a:r>
              <a:rPr lang="en-US" sz="6528">
                <a:solidFill>
                  <a:srgbClr val="AB650C"/>
                </a:solidFill>
                <a:latin typeface="Arial Bold"/>
              </a:rPr>
              <a:t>Pairing Up</a:t>
            </a:r>
          </a:p>
        </p:txBody>
      </p:sp>
      <p:grpSp>
        <p:nvGrpSpPr>
          <p:cNvPr id="5" name="Group 5"/>
          <p:cNvGrpSpPr>
            <a:grpSpLocks noChangeAspect="1"/>
          </p:cNvGrpSpPr>
          <p:nvPr/>
        </p:nvGrpSpPr>
        <p:grpSpPr>
          <a:xfrm>
            <a:off x="439771" y="3301825"/>
            <a:ext cx="6517133" cy="6366289"/>
            <a:chOff x="0" y="0"/>
            <a:chExt cx="4828540" cy="4716780"/>
          </a:xfrm>
        </p:grpSpPr>
        <p:sp>
          <p:nvSpPr>
            <p:cNvPr id="6" name="Freeform 6"/>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2"/>
              <a:stretch>
                <a:fillRect l="-23225" r="-23225"/>
              </a:stretch>
            </a:blipFill>
          </p:spPr>
          <p:txBody>
            <a:bodyPr/>
            <a:lstStyle/>
            <a:p>
              <a:endParaRPr lang="en-GB"/>
            </a:p>
          </p:txBody>
        </p:sp>
      </p:grpSp>
      <p:sp>
        <p:nvSpPr>
          <p:cNvPr id="7" name="TextBox 7"/>
          <p:cNvSpPr txBox="1"/>
          <p:nvPr/>
        </p:nvSpPr>
        <p:spPr>
          <a:xfrm>
            <a:off x="9683784" y="9706115"/>
            <a:ext cx="387761" cy="487758"/>
          </a:xfrm>
          <a:prstGeom prst="rect">
            <a:avLst/>
          </a:prstGeom>
        </p:spPr>
        <p:txBody>
          <a:bodyPr lIns="0" tIns="0" rIns="0" bIns="0" rtlCol="0" anchor="t">
            <a:spAutoFit/>
          </a:bodyPr>
          <a:lstStyle/>
          <a:p>
            <a:pPr algn="ctr">
              <a:lnSpc>
                <a:spcPts val="3842"/>
              </a:lnSpc>
            </a:pPr>
            <a:r>
              <a:rPr lang="en-US" sz="2744">
                <a:solidFill>
                  <a:srgbClr val="000000"/>
                </a:solidFill>
                <a:latin typeface="Arialle Bold"/>
              </a:rPr>
              <a:t>18</a:t>
            </a:r>
          </a:p>
        </p:txBody>
      </p:sp>
      <p:sp>
        <p:nvSpPr>
          <p:cNvPr id="8" name="Freeform 8"/>
          <p:cNvSpPr/>
          <p:nvPr/>
        </p:nvSpPr>
        <p:spPr>
          <a:xfrm>
            <a:off x="12681294" y="8451834"/>
            <a:ext cx="5606706" cy="1939941"/>
          </a:xfrm>
          <a:custGeom>
            <a:avLst/>
            <a:gdLst/>
            <a:ahLst/>
            <a:cxnLst/>
            <a:rect l="l" t="t" r="r" b="b"/>
            <a:pathLst>
              <a:path w="5606706" h="1939941">
                <a:moveTo>
                  <a:pt x="0" y="0"/>
                </a:moveTo>
                <a:lnTo>
                  <a:pt x="5606706" y="0"/>
                </a:lnTo>
                <a:lnTo>
                  <a:pt x="5606706" y="1939941"/>
                </a:lnTo>
                <a:lnTo>
                  <a:pt x="0" y="1939941"/>
                </a:lnTo>
                <a:lnTo>
                  <a:pt x="0" y="0"/>
                </a:lnTo>
                <a:close/>
              </a:path>
            </a:pathLst>
          </a:custGeom>
          <a:blipFill>
            <a:blip r:embed="rId3"/>
            <a:stretch>
              <a:fillRect l="-193669" t="-306878" r="-29894" b="-119141"/>
            </a:stretch>
          </a:blipFill>
        </p:spPr>
        <p:txBody>
          <a:bodyPr/>
          <a:lstStyle/>
          <a:p>
            <a:endParaRPr lang="en-GB"/>
          </a:p>
        </p:txBody>
      </p:sp>
      <p:sp>
        <p:nvSpPr>
          <p:cNvPr id="9" name="TextBox 9"/>
          <p:cNvSpPr txBox="1"/>
          <p:nvPr/>
        </p:nvSpPr>
        <p:spPr>
          <a:xfrm>
            <a:off x="7316048" y="3592615"/>
            <a:ext cx="6664110" cy="5665685"/>
          </a:xfrm>
          <a:prstGeom prst="rect">
            <a:avLst/>
          </a:prstGeom>
        </p:spPr>
        <p:txBody>
          <a:bodyPr lIns="0" tIns="0" rIns="0" bIns="0" rtlCol="0" anchor="t">
            <a:spAutoFit/>
          </a:bodyPr>
          <a:lstStyle/>
          <a:p>
            <a:pPr>
              <a:lnSpc>
                <a:spcPts val="2974"/>
              </a:lnSpc>
              <a:spcBef>
                <a:spcPct val="0"/>
              </a:spcBef>
            </a:pPr>
            <a:r>
              <a:rPr lang="en-US" sz="2916">
                <a:solidFill>
                  <a:srgbClr val="000000"/>
                </a:solidFill>
                <a:latin typeface="Arial"/>
              </a:rPr>
              <a:t>My client’s name is:</a:t>
            </a:r>
          </a:p>
          <a:p>
            <a:pPr>
              <a:lnSpc>
                <a:spcPts val="2974"/>
              </a:lnSpc>
              <a:spcBef>
                <a:spcPct val="0"/>
              </a:spcBef>
            </a:pPr>
            <a:endParaRPr lang="en-US" sz="2916">
              <a:solidFill>
                <a:srgbClr val="000000"/>
              </a:solidFill>
              <a:latin typeface="Arial"/>
            </a:endParaRPr>
          </a:p>
          <a:p>
            <a:pPr>
              <a:lnSpc>
                <a:spcPts val="2974"/>
              </a:lnSpc>
              <a:spcBef>
                <a:spcPct val="0"/>
              </a:spcBef>
            </a:pPr>
            <a:r>
              <a:rPr lang="en-US" sz="2916">
                <a:solidFill>
                  <a:srgbClr val="000000"/>
                </a:solidFill>
                <a:latin typeface="Arial"/>
              </a:rPr>
              <a:t>They will be attending:</a:t>
            </a:r>
          </a:p>
          <a:p>
            <a:pPr>
              <a:lnSpc>
                <a:spcPts val="2974"/>
              </a:lnSpc>
              <a:spcBef>
                <a:spcPct val="0"/>
              </a:spcBef>
            </a:pPr>
            <a:r>
              <a:rPr lang="en-US" sz="2916">
                <a:solidFill>
                  <a:srgbClr val="000000"/>
                </a:solidFill>
                <a:latin typeface="Arial"/>
              </a:rPr>
              <a:t>(activity, dates times)</a:t>
            </a:r>
          </a:p>
          <a:p>
            <a:pPr>
              <a:lnSpc>
                <a:spcPts val="2974"/>
              </a:lnSpc>
              <a:spcBef>
                <a:spcPct val="0"/>
              </a:spcBef>
            </a:pPr>
            <a:endParaRPr lang="en-US" sz="2916">
              <a:solidFill>
                <a:srgbClr val="000000"/>
              </a:solidFill>
              <a:latin typeface="Arial"/>
            </a:endParaRPr>
          </a:p>
          <a:p>
            <a:pPr>
              <a:lnSpc>
                <a:spcPts val="2974"/>
              </a:lnSpc>
              <a:spcBef>
                <a:spcPct val="0"/>
              </a:spcBef>
            </a:pPr>
            <a:endParaRPr lang="en-US" sz="2916">
              <a:solidFill>
                <a:srgbClr val="000000"/>
              </a:solidFill>
              <a:latin typeface="Arial"/>
            </a:endParaRPr>
          </a:p>
          <a:p>
            <a:pPr>
              <a:lnSpc>
                <a:spcPts val="2974"/>
              </a:lnSpc>
              <a:spcBef>
                <a:spcPct val="0"/>
              </a:spcBef>
            </a:pPr>
            <a:r>
              <a:rPr lang="en-US" sz="2916">
                <a:solidFill>
                  <a:srgbClr val="000000"/>
                </a:solidFill>
                <a:latin typeface="Arial"/>
              </a:rPr>
              <a:t>My aim is to support them to: </a:t>
            </a:r>
          </a:p>
          <a:p>
            <a:pPr>
              <a:lnSpc>
                <a:spcPts val="2974"/>
              </a:lnSpc>
              <a:spcBef>
                <a:spcPct val="0"/>
              </a:spcBef>
            </a:pPr>
            <a:endParaRPr lang="en-US" sz="2916">
              <a:solidFill>
                <a:srgbClr val="000000"/>
              </a:solidFill>
              <a:latin typeface="Arial"/>
            </a:endParaRPr>
          </a:p>
          <a:p>
            <a:pPr>
              <a:lnSpc>
                <a:spcPts val="2974"/>
              </a:lnSpc>
              <a:spcBef>
                <a:spcPct val="0"/>
              </a:spcBef>
            </a:pPr>
            <a:endParaRPr lang="en-US" sz="2916">
              <a:solidFill>
                <a:srgbClr val="000000"/>
              </a:solidFill>
              <a:latin typeface="Arial"/>
            </a:endParaRPr>
          </a:p>
          <a:p>
            <a:pPr>
              <a:lnSpc>
                <a:spcPts val="2974"/>
              </a:lnSpc>
              <a:spcBef>
                <a:spcPct val="0"/>
              </a:spcBef>
            </a:pPr>
            <a:r>
              <a:rPr lang="en-US" sz="2916">
                <a:solidFill>
                  <a:srgbClr val="000000"/>
                </a:solidFill>
                <a:latin typeface="Arial"/>
              </a:rPr>
              <a:t>Useful to know:</a:t>
            </a:r>
          </a:p>
          <a:p>
            <a:pPr>
              <a:lnSpc>
                <a:spcPts val="2974"/>
              </a:lnSpc>
              <a:spcBef>
                <a:spcPct val="0"/>
              </a:spcBef>
            </a:pPr>
            <a:endParaRPr lang="en-US" sz="2916">
              <a:solidFill>
                <a:srgbClr val="000000"/>
              </a:solidFill>
              <a:latin typeface="Arial"/>
            </a:endParaRPr>
          </a:p>
          <a:p>
            <a:pPr>
              <a:lnSpc>
                <a:spcPts val="2974"/>
              </a:lnSpc>
              <a:spcBef>
                <a:spcPct val="0"/>
              </a:spcBef>
            </a:pPr>
            <a:endParaRPr lang="en-US" sz="2916">
              <a:solidFill>
                <a:srgbClr val="000000"/>
              </a:solidFill>
              <a:latin typeface="Arial"/>
            </a:endParaRPr>
          </a:p>
          <a:p>
            <a:pPr>
              <a:lnSpc>
                <a:spcPts val="2974"/>
              </a:lnSpc>
              <a:spcBef>
                <a:spcPct val="0"/>
              </a:spcBef>
            </a:pPr>
            <a:r>
              <a:rPr lang="en-US" sz="2916">
                <a:solidFill>
                  <a:srgbClr val="000000"/>
                </a:solidFill>
                <a:latin typeface="Arial"/>
              </a:rPr>
              <a:t>Best way for me to get in contact:</a:t>
            </a:r>
          </a:p>
          <a:p>
            <a:pPr>
              <a:lnSpc>
                <a:spcPts val="2974"/>
              </a:lnSpc>
              <a:spcBef>
                <a:spcPct val="0"/>
              </a:spcBef>
            </a:pPr>
            <a:endParaRPr lang="en-US" sz="2916">
              <a:solidFill>
                <a:srgbClr val="000000"/>
              </a:solidFill>
              <a:latin typeface="Arial"/>
            </a:endParaRPr>
          </a:p>
          <a:p>
            <a:pPr>
              <a:lnSpc>
                <a:spcPts val="2974"/>
              </a:lnSpc>
              <a:spcBef>
                <a:spcPct val="0"/>
              </a:spcBef>
            </a:pPr>
            <a:endParaRPr lang="en-US" sz="2916">
              <a:solidFill>
                <a:srgbClr val="000000"/>
              </a:solidFill>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661403" y="9684428"/>
            <a:ext cx="432522" cy="0"/>
          </a:xfrm>
          <a:prstGeom prst="line">
            <a:avLst/>
          </a:prstGeom>
          <a:ln w="28575" cap="flat">
            <a:solidFill>
              <a:srgbClr val="000000"/>
            </a:solidFill>
            <a:prstDash val="solid"/>
            <a:headEnd type="none" w="sm" len="sm"/>
            <a:tailEnd type="none" w="sm" len="sm"/>
          </a:ln>
        </p:spPr>
        <p:txBody>
          <a:bodyPr/>
          <a:lstStyle/>
          <a:p>
            <a:endParaRPr lang="en-GB"/>
          </a:p>
        </p:txBody>
      </p:sp>
      <p:grpSp>
        <p:nvGrpSpPr>
          <p:cNvPr id="3" name="Group 3"/>
          <p:cNvGrpSpPr/>
          <p:nvPr/>
        </p:nvGrpSpPr>
        <p:grpSpPr>
          <a:xfrm>
            <a:off x="283907" y="4950772"/>
            <a:ext cx="6393817" cy="2453910"/>
            <a:chOff x="0" y="0"/>
            <a:chExt cx="1880113" cy="721577"/>
          </a:xfrm>
        </p:grpSpPr>
        <p:sp>
          <p:nvSpPr>
            <p:cNvPr id="4" name="Freeform 4"/>
            <p:cNvSpPr/>
            <p:nvPr/>
          </p:nvSpPr>
          <p:spPr>
            <a:xfrm>
              <a:off x="0" y="0"/>
              <a:ext cx="1880113" cy="721577"/>
            </a:xfrm>
            <a:custGeom>
              <a:avLst/>
              <a:gdLst/>
              <a:ahLst/>
              <a:cxnLst/>
              <a:rect l="l" t="t" r="r" b="b"/>
              <a:pathLst>
                <a:path w="1880113" h="721577">
                  <a:moveTo>
                    <a:pt x="61753" y="0"/>
                  </a:moveTo>
                  <a:lnTo>
                    <a:pt x="1818360" y="0"/>
                  </a:lnTo>
                  <a:cubicBezTo>
                    <a:pt x="1852465" y="0"/>
                    <a:pt x="1880113" y="27648"/>
                    <a:pt x="1880113" y="61753"/>
                  </a:cubicBezTo>
                  <a:lnTo>
                    <a:pt x="1880113" y="659824"/>
                  </a:lnTo>
                  <a:cubicBezTo>
                    <a:pt x="1880113" y="693929"/>
                    <a:pt x="1852465" y="721577"/>
                    <a:pt x="1818360" y="721577"/>
                  </a:cubicBezTo>
                  <a:lnTo>
                    <a:pt x="61753" y="721577"/>
                  </a:lnTo>
                  <a:cubicBezTo>
                    <a:pt x="27648" y="721577"/>
                    <a:pt x="0" y="693929"/>
                    <a:pt x="0" y="659824"/>
                  </a:cubicBezTo>
                  <a:lnTo>
                    <a:pt x="0" y="61753"/>
                  </a:lnTo>
                  <a:cubicBezTo>
                    <a:pt x="0" y="27648"/>
                    <a:pt x="27648" y="0"/>
                    <a:pt x="61753" y="0"/>
                  </a:cubicBezTo>
                  <a:close/>
                </a:path>
              </a:pathLst>
            </a:custGeom>
            <a:solidFill>
              <a:srgbClr val="AB650C"/>
            </a:solidFill>
          </p:spPr>
          <p:txBody>
            <a:bodyPr/>
            <a:lstStyle/>
            <a:p>
              <a:endParaRPr lang="en-GB"/>
            </a:p>
          </p:txBody>
        </p:sp>
        <p:sp>
          <p:nvSpPr>
            <p:cNvPr id="5" name="TextBox 5"/>
            <p:cNvSpPr txBox="1"/>
            <p:nvPr/>
          </p:nvSpPr>
          <p:spPr>
            <a:xfrm>
              <a:off x="0" y="-47625"/>
              <a:ext cx="1880113" cy="769202"/>
            </a:xfrm>
            <a:prstGeom prst="rect">
              <a:avLst/>
            </a:prstGeom>
          </p:spPr>
          <p:txBody>
            <a:bodyPr lIns="50800" tIns="50800" rIns="50800" bIns="50800" rtlCol="0" anchor="ctr"/>
            <a:lstStyle/>
            <a:p>
              <a:pPr algn="ctr">
                <a:lnSpc>
                  <a:spcPts val="2991"/>
                </a:lnSpc>
              </a:pPr>
              <a:endParaRPr/>
            </a:p>
          </p:txBody>
        </p:sp>
      </p:grpSp>
      <p:sp>
        <p:nvSpPr>
          <p:cNvPr id="6" name="Freeform 6"/>
          <p:cNvSpPr/>
          <p:nvPr/>
        </p:nvSpPr>
        <p:spPr>
          <a:xfrm rot="2700000">
            <a:off x="284906" y="7381374"/>
            <a:ext cx="2715539" cy="767140"/>
          </a:xfrm>
          <a:custGeom>
            <a:avLst/>
            <a:gdLst/>
            <a:ahLst/>
            <a:cxnLst/>
            <a:rect l="l" t="t" r="r" b="b"/>
            <a:pathLst>
              <a:path w="2715539" h="767140">
                <a:moveTo>
                  <a:pt x="0" y="0"/>
                </a:moveTo>
                <a:lnTo>
                  <a:pt x="2715538" y="0"/>
                </a:lnTo>
                <a:lnTo>
                  <a:pt x="2715538" y="767139"/>
                </a:lnTo>
                <a:lnTo>
                  <a:pt x="0" y="7671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7882098" y="242601"/>
            <a:ext cx="10405902" cy="9035690"/>
          </a:xfrm>
          <a:custGeom>
            <a:avLst/>
            <a:gdLst/>
            <a:ahLst/>
            <a:cxnLst/>
            <a:rect l="l" t="t" r="r" b="b"/>
            <a:pathLst>
              <a:path w="10405902" h="9035690">
                <a:moveTo>
                  <a:pt x="0" y="0"/>
                </a:moveTo>
                <a:lnTo>
                  <a:pt x="10405902" y="0"/>
                </a:lnTo>
                <a:lnTo>
                  <a:pt x="10405902" y="9035690"/>
                </a:lnTo>
                <a:lnTo>
                  <a:pt x="0" y="9035690"/>
                </a:lnTo>
                <a:lnTo>
                  <a:pt x="0" y="0"/>
                </a:lnTo>
                <a:close/>
              </a:path>
            </a:pathLst>
          </a:custGeom>
          <a:blipFill>
            <a:blip r:embed="rId4"/>
            <a:stretch>
              <a:fillRect l="-71334" t="-27714" r="-51280" b="-16496"/>
            </a:stretch>
          </a:blipFill>
        </p:spPr>
        <p:txBody>
          <a:bodyPr/>
          <a:lstStyle/>
          <a:p>
            <a:endParaRPr lang="en-GB"/>
          </a:p>
        </p:txBody>
      </p:sp>
      <p:sp>
        <p:nvSpPr>
          <p:cNvPr id="8" name="TextBox 8"/>
          <p:cNvSpPr txBox="1"/>
          <p:nvPr/>
        </p:nvSpPr>
        <p:spPr>
          <a:xfrm>
            <a:off x="439771" y="2416763"/>
            <a:ext cx="11377529" cy="2343683"/>
          </a:xfrm>
          <a:prstGeom prst="rect">
            <a:avLst/>
          </a:prstGeom>
        </p:spPr>
        <p:txBody>
          <a:bodyPr lIns="0" tIns="0" rIns="0" bIns="0" rtlCol="0" anchor="t">
            <a:spAutoFit/>
          </a:bodyPr>
          <a:lstStyle/>
          <a:p>
            <a:pPr>
              <a:lnSpc>
                <a:spcPts val="2522"/>
              </a:lnSpc>
            </a:pPr>
            <a:r>
              <a:rPr lang="en-US" sz="2627">
                <a:solidFill>
                  <a:srgbClr val="000000"/>
                </a:solidFill>
                <a:latin typeface="Arial Bold"/>
              </a:rPr>
              <a:t>Goals are so important but must be chosen wisely and in collaboration with your client.</a:t>
            </a:r>
          </a:p>
          <a:p>
            <a:pPr>
              <a:lnSpc>
                <a:spcPts val="2522"/>
              </a:lnSpc>
            </a:pPr>
            <a:endParaRPr lang="en-US" sz="2627">
              <a:solidFill>
                <a:srgbClr val="000000"/>
              </a:solidFill>
              <a:latin typeface="Arial Bold"/>
            </a:endParaRPr>
          </a:p>
          <a:p>
            <a:pPr>
              <a:lnSpc>
                <a:spcPts val="2522"/>
              </a:lnSpc>
            </a:pPr>
            <a:r>
              <a:rPr lang="en-US" sz="2627">
                <a:solidFill>
                  <a:srgbClr val="000000"/>
                </a:solidFill>
                <a:latin typeface="Arial Bold"/>
              </a:rPr>
              <a:t>The smaller the goal the more achievement can be gained.</a:t>
            </a:r>
          </a:p>
          <a:p>
            <a:pPr>
              <a:lnSpc>
                <a:spcPts val="2522"/>
              </a:lnSpc>
            </a:pPr>
            <a:endParaRPr lang="en-US" sz="2627">
              <a:solidFill>
                <a:srgbClr val="000000"/>
              </a:solidFill>
              <a:latin typeface="Arial Bold"/>
            </a:endParaRPr>
          </a:p>
          <a:p>
            <a:pPr>
              <a:lnSpc>
                <a:spcPts val="2522"/>
              </a:lnSpc>
            </a:pPr>
            <a:r>
              <a:rPr lang="en-US" sz="2627">
                <a:solidFill>
                  <a:srgbClr val="000000"/>
                </a:solidFill>
                <a:latin typeface="Arial Bold"/>
              </a:rPr>
              <a:t>The more achievement the more confidence builds.</a:t>
            </a:r>
          </a:p>
          <a:p>
            <a:pPr>
              <a:lnSpc>
                <a:spcPts val="3127"/>
              </a:lnSpc>
            </a:pPr>
            <a:endParaRPr lang="en-US" sz="2627">
              <a:solidFill>
                <a:srgbClr val="000000"/>
              </a:solidFill>
              <a:latin typeface="Arial Bold"/>
            </a:endParaRPr>
          </a:p>
        </p:txBody>
      </p:sp>
      <p:sp>
        <p:nvSpPr>
          <p:cNvPr id="9" name="TextBox 9"/>
          <p:cNvSpPr txBox="1"/>
          <p:nvPr/>
        </p:nvSpPr>
        <p:spPr>
          <a:xfrm>
            <a:off x="439771" y="468967"/>
            <a:ext cx="16950603" cy="1844702"/>
          </a:xfrm>
          <a:prstGeom prst="rect">
            <a:avLst/>
          </a:prstGeom>
        </p:spPr>
        <p:txBody>
          <a:bodyPr lIns="0" tIns="0" rIns="0" bIns="0" rtlCol="0" anchor="t">
            <a:spAutoFit/>
          </a:bodyPr>
          <a:lstStyle/>
          <a:p>
            <a:pPr>
              <a:lnSpc>
                <a:spcPts val="6659"/>
              </a:lnSpc>
            </a:pPr>
            <a:r>
              <a:rPr lang="en-US" sz="6528">
                <a:solidFill>
                  <a:srgbClr val="000000"/>
                </a:solidFill>
                <a:latin typeface="Arial Bold"/>
              </a:rPr>
              <a:t>Nature Buddy</a:t>
            </a:r>
          </a:p>
          <a:p>
            <a:pPr>
              <a:lnSpc>
                <a:spcPts val="6659"/>
              </a:lnSpc>
            </a:pPr>
            <a:r>
              <a:rPr lang="en-US" sz="6528">
                <a:solidFill>
                  <a:srgbClr val="AB650C"/>
                </a:solidFill>
                <a:latin typeface="Arial Bold"/>
              </a:rPr>
              <a:t>Goal Setting</a:t>
            </a:r>
          </a:p>
        </p:txBody>
      </p:sp>
      <p:sp>
        <p:nvSpPr>
          <p:cNvPr id="10" name="TextBox 10"/>
          <p:cNvSpPr txBox="1"/>
          <p:nvPr/>
        </p:nvSpPr>
        <p:spPr>
          <a:xfrm>
            <a:off x="9683784" y="9706115"/>
            <a:ext cx="387761" cy="487758"/>
          </a:xfrm>
          <a:prstGeom prst="rect">
            <a:avLst/>
          </a:prstGeom>
        </p:spPr>
        <p:txBody>
          <a:bodyPr lIns="0" tIns="0" rIns="0" bIns="0" rtlCol="0" anchor="t">
            <a:spAutoFit/>
          </a:bodyPr>
          <a:lstStyle/>
          <a:p>
            <a:pPr algn="ctr">
              <a:lnSpc>
                <a:spcPts val="3842"/>
              </a:lnSpc>
            </a:pPr>
            <a:r>
              <a:rPr lang="en-US" sz="2744">
                <a:solidFill>
                  <a:srgbClr val="000000"/>
                </a:solidFill>
                <a:latin typeface="Arialle Bold"/>
              </a:rPr>
              <a:t>19</a:t>
            </a:r>
          </a:p>
        </p:txBody>
      </p:sp>
      <p:sp>
        <p:nvSpPr>
          <p:cNvPr id="11" name="TextBox 11"/>
          <p:cNvSpPr txBox="1"/>
          <p:nvPr/>
        </p:nvSpPr>
        <p:spPr>
          <a:xfrm>
            <a:off x="504683" y="5303972"/>
            <a:ext cx="5952266" cy="1737986"/>
          </a:xfrm>
          <a:prstGeom prst="rect">
            <a:avLst/>
          </a:prstGeom>
        </p:spPr>
        <p:txBody>
          <a:bodyPr lIns="0" tIns="0" rIns="0" bIns="0" rtlCol="0" anchor="t">
            <a:spAutoFit/>
          </a:bodyPr>
          <a:lstStyle/>
          <a:p>
            <a:pPr>
              <a:lnSpc>
                <a:spcPts val="2657"/>
              </a:lnSpc>
              <a:spcBef>
                <a:spcPct val="0"/>
              </a:spcBef>
            </a:pPr>
            <a:r>
              <a:rPr lang="en-US" sz="2605">
                <a:solidFill>
                  <a:srgbClr val="FFFFFF"/>
                </a:solidFill>
                <a:latin typeface="Arial"/>
              </a:rPr>
              <a:t>You might have fabulous plans of where the client might be in a months time but they might just need to know where they need to be tomorrow, at what time and which bus to catch.</a:t>
            </a:r>
          </a:p>
        </p:txBody>
      </p:sp>
      <p:grpSp>
        <p:nvGrpSpPr>
          <p:cNvPr id="12" name="Group 12"/>
          <p:cNvGrpSpPr/>
          <p:nvPr/>
        </p:nvGrpSpPr>
        <p:grpSpPr>
          <a:xfrm>
            <a:off x="2753987" y="7872382"/>
            <a:ext cx="5440388" cy="1795731"/>
            <a:chOff x="0" y="0"/>
            <a:chExt cx="1599756" cy="528038"/>
          </a:xfrm>
        </p:grpSpPr>
        <p:sp>
          <p:nvSpPr>
            <p:cNvPr id="13" name="Freeform 13"/>
            <p:cNvSpPr/>
            <p:nvPr/>
          </p:nvSpPr>
          <p:spPr>
            <a:xfrm>
              <a:off x="0" y="0"/>
              <a:ext cx="1599756" cy="528038"/>
            </a:xfrm>
            <a:custGeom>
              <a:avLst/>
              <a:gdLst/>
              <a:ahLst/>
              <a:cxnLst/>
              <a:rect l="l" t="t" r="r" b="b"/>
              <a:pathLst>
                <a:path w="1599756" h="528038">
                  <a:moveTo>
                    <a:pt x="72575" y="0"/>
                  </a:moveTo>
                  <a:lnTo>
                    <a:pt x="1527180" y="0"/>
                  </a:lnTo>
                  <a:cubicBezTo>
                    <a:pt x="1546429" y="0"/>
                    <a:pt x="1564888" y="7646"/>
                    <a:pt x="1578499" y="21257"/>
                  </a:cubicBezTo>
                  <a:cubicBezTo>
                    <a:pt x="1592109" y="34867"/>
                    <a:pt x="1599756" y="53327"/>
                    <a:pt x="1599756" y="72575"/>
                  </a:cubicBezTo>
                  <a:lnTo>
                    <a:pt x="1599756" y="455463"/>
                  </a:lnTo>
                  <a:cubicBezTo>
                    <a:pt x="1599756" y="495545"/>
                    <a:pt x="1567263" y="528038"/>
                    <a:pt x="1527180" y="528038"/>
                  </a:cubicBezTo>
                  <a:lnTo>
                    <a:pt x="72575" y="528038"/>
                  </a:lnTo>
                  <a:cubicBezTo>
                    <a:pt x="32493" y="528038"/>
                    <a:pt x="0" y="495545"/>
                    <a:pt x="0" y="455463"/>
                  </a:cubicBezTo>
                  <a:lnTo>
                    <a:pt x="0" y="72575"/>
                  </a:lnTo>
                  <a:cubicBezTo>
                    <a:pt x="0" y="32493"/>
                    <a:pt x="32493" y="0"/>
                    <a:pt x="72575" y="0"/>
                  </a:cubicBezTo>
                  <a:close/>
                </a:path>
              </a:pathLst>
            </a:custGeom>
            <a:solidFill>
              <a:srgbClr val="AB650C"/>
            </a:solidFill>
          </p:spPr>
          <p:txBody>
            <a:bodyPr/>
            <a:lstStyle/>
            <a:p>
              <a:endParaRPr lang="en-GB"/>
            </a:p>
          </p:txBody>
        </p:sp>
        <p:sp>
          <p:nvSpPr>
            <p:cNvPr id="14" name="TextBox 14"/>
            <p:cNvSpPr txBox="1"/>
            <p:nvPr/>
          </p:nvSpPr>
          <p:spPr>
            <a:xfrm>
              <a:off x="0" y="-47625"/>
              <a:ext cx="1599756" cy="575663"/>
            </a:xfrm>
            <a:prstGeom prst="rect">
              <a:avLst/>
            </a:prstGeom>
          </p:spPr>
          <p:txBody>
            <a:bodyPr lIns="50800" tIns="50800" rIns="50800" bIns="50800" rtlCol="0" anchor="ctr"/>
            <a:lstStyle/>
            <a:p>
              <a:pPr algn="ctr">
                <a:lnSpc>
                  <a:spcPts val="2991"/>
                </a:lnSpc>
              </a:pPr>
              <a:endParaRPr/>
            </a:p>
          </p:txBody>
        </p:sp>
      </p:grpSp>
      <p:sp>
        <p:nvSpPr>
          <p:cNvPr id="15" name="TextBox 15"/>
          <p:cNvSpPr txBox="1"/>
          <p:nvPr/>
        </p:nvSpPr>
        <p:spPr>
          <a:xfrm>
            <a:off x="2953188" y="8071348"/>
            <a:ext cx="5269762" cy="1404204"/>
          </a:xfrm>
          <a:prstGeom prst="rect">
            <a:avLst/>
          </a:prstGeom>
        </p:spPr>
        <p:txBody>
          <a:bodyPr lIns="0" tIns="0" rIns="0" bIns="0" rtlCol="0" anchor="t">
            <a:spAutoFit/>
          </a:bodyPr>
          <a:lstStyle/>
          <a:p>
            <a:pPr>
              <a:lnSpc>
                <a:spcPts val="2657"/>
              </a:lnSpc>
            </a:pPr>
            <a:r>
              <a:rPr lang="en-US" sz="2605">
                <a:solidFill>
                  <a:srgbClr val="FFFFFF"/>
                </a:solidFill>
                <a:latin typeface="Arial"/>
              </a:rPr>
              <a:t>Start small and keep them</a:t>
            </a:r>
          </a:p>
          <a:p>
            <a:pPr>
              <a:lnSpc>
                <a:spcPts val="2657"/>
              </a:lnSpc>
            </a:pPr>
            <a:r>
              <a:rPr lang="en-US" sz="2605">
                <a:solidFill>
                  <a:srgbClr val="FFFFFF"/>
                </a:solidFill>
                <a:latin typeface="Arial"/>
              </a:rPr>
              <a:t>achieving.</a:t>
            </a:r>
          </a:p>
          <a:p>
            <a:pPr>
              <a:lnSpc>
                <a:spcPts val="2657"/>
              </a:lnSpc>
            </a:pPr>
            <a:endParaRPr lang="en-US" sz="2605">
              <a:solidFill>
                <a:srgbClr val="FFFFFF"/>
              </a:solidFill>
              <a:latin typeface="Arial"/>
            </a:endParaRPr>
          </a:p>
          <a:p>
            <a:pPr>
              <a:lnSpc>
                <a:spcPts val="2657"/>
              </a:lnSpc>
              <a:spcBef>
                <a:spcPct val="0"/>
              </a:spcBef>
            </a:pPr>
            <a:r>
              <a:rPr lang="en-US" sz="2605">
                <a:solidFill>
                  <a:srgbClr val="FFFFFF"/>
                </a:solidFill>
                <a:latin typeface="Arial"/>
              </a:rPr>
              <a:t>The big goals will all come in time.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67462" y="1568490"/>
            <a:ext cx="13784660" cy="1015141"/>
            <a:chOff x="0" y="0"/>
            <a:chExt cx="3585086" cy="264016"/>
          </a:xfrm>
        </p:grpSpPr>
        <p:sp>
          <p:nvSpPr>
            <p:cNvPr id="3" name="Freeform 3"/>
            <p:cNvSpPr/>
            <p:nvPr/>
          </p:nvSpPr>
          <p:spPr>
            <a:xfrm>
              <a:off x="0" y="0"/>
              <a:ext cx="3585086" cy="264016"/>
            </a:xfrm>
            <a:custGeom>
              <a:avLst/>
              <a:gdLst/>
              <a:ahLst/>
              <a:cxnLst/>
              <a:rect l="l" t="t" r="r" b="b"/>
              <a:pathLst>
                <a:path w="3585086" h="264016">
                  <a:moveTo>
                    <a:pt x="3381886" y="0"/>
                  </a:moveTo>
                  <a:lnTo>
                    <a:pt x="0" y="0"/>
                  </a:lnTo>
                  <a:lnTo>
                    <a:pt x="0" y="264016"/>
                  </a:lnTo>
                  <a:lnTo>
                    <a:pt x="3381886" y="264016"/>
                  </a:lnTo>
                  <a:lnTo>
                    <a:pt x="3585086" y="132008"/>
                  </a:lnTo>
                  <a:lnTo>
                    <a:pt x="3381886" y="0"/>
                  </a:lnTo>
                  <a:close/>
                </a:path>
              </a:pathLst>
            </a:custGeom>
            <a:solidFill>
              <a:srgbClr val="CCE6FF"/>
            </a:solidFill>
          </p:spPr>
          <p:txBody>
            <a:bodyPr/>
            <a:lstStyle/>
            <a:p>
              <a:endParaRPr lang="en-GB"/>
            </a:p>
          </p:txBody>
        </p:sp>
        <p:sp>
          <p:nvSpPr>
            <p:cNvPr id="4" name="TextBox 4"/>
            <p:cNvSpPr txBox="1"/>
            <p:nvPr/>
          </p:nvSpPr>
          <p:spPr>
            <a:xfrm>
              <a:off x="0" y="-47625"/>
              <a:ext cx="3470786" cy="311641"/>
            </a:xfrm>
            <a:prstGeom prst="rect">
              <a:avLst/>
            </a:prstGeom>
          </p:spPr>
          <p:txBody>
            <a:bodyPr lIns="50800" tIns="50800" rIns="50800" bIns="50800" rtlCol="0" anchor="ctr"/>
            <a:lstStyle/>
            <a:p>
              <a:pPr algn="ctr">
                <a:lnSpc>
                  <a:spcPts val="2991"/>
                </a:lnSpc>
              </a:pPr>
              <a:endParaRPr/>
            </a:p>
          </p:txBody>
        </p:sp>
      </p:grpSp>
      <p:grpSp>
        <p:nvGrpSpPr>
          <p:cNvPr id="5" name="Group 5"/>
          <p:cNvGrpSpPr/>
          <p:nvPr/>
        </p:nvGrpSpPr>
        <p:grpSpPr>
          <a:xfrm>
            <a:off x="365928" y="1469455"/>
            <a:ext cx="3619384" cy="1213211"/>
            <a:chOff x="0" y="0"/>
            <a:chExt cx="1138977" cy="381783"/>
          </a:xfrm>
        </p:grpSpPr>
        <p:sp>
          <p:nvSpPr>
            <p:cNvPr id="6" name="Freeform 6"/>
            <p:cNvSpPr/>
            <p:nvPr/>
          </p:nvSpPr>
          <p:spPr>
            <a:xfrm>
              <a:off x="0" y="0"/>
              <a:ext cx="1138977" cy="381783"/>
            </a:xfrm>
            <a:custGeom>
              <a:avLst/>
              <a:gdLst/>
              <a:ahLst/>
              <a:cxnLst/>
              <a:rect l="l" t="t" r="r" b="b"/>
              <a:pathLst>
                <a:path w="1138977" h="381783">
                  <a:moveTo>
                    <a:pt x="117524" y="0"/>
                  </a:moveTo>
                  <a:lnTo>
                    <a:pt x="1021453" y="0"/>
                  </a:lnTo>
                  <a:cubicBezTo>
                    <a:pt x="1052622" y="0"/>
                    <a:pt x="1082515" y="12382"/>
                    <a:pt x="1104555" y="34422"/>
                  </a:cubicBezTo>
                  <a:cubicBezTo>
                    <a:pt x="1126595" y="56462"/>
                    <a:pt x="1138977" y="86355"/>
                    <a:pt x="1138977" y="117524"/>
                  </a:cubicBezTo>
                  <a:lnTo>
                    <a:pt x="1138977" y="264259"/>
                  </a:lnTo>
                  <a:cubicBezTo>
                    <a:pt x="1138977" y="329166"/>
                    <a:pt x="1086360" y="381783"/>
                    <a:pt x="1021453" y="381783"/>
                  </a:cubicBezTo>
                  <a:lnTo>
                    <a:pt x="117524" y="381783"/>
                  </a:lnTo>
                  <a:cubicBezTo>
                    <a:pt x="86355" y="381783"/>
                    <a:pt x="56462" y="369401"/>
                    <a:pt x="34422" y="347361"/>
                  </a:cubicBezTo>
                  <a:cubicBezTo>
                    <a:pt x="12382" y="325321"/>
                    <a:pt x="0" y="295428"/>
                    <a:pt x="0" y="264259"/>
                  </a:cubicBezTo>
                  <a:lnTo>
                    <a:pt x="0" y="117524"/>
                  </a:lnTo>
                  <a:cubicBezTo>
                    <a:pt x="0" y="86355"/>
                    <a:pt x="12382" y="56462"/>
                    <a:pt x="34422" y="34422"/>
                  </a:cubicBezTo>
                  <a:cubicBezTo>
                    <a:pt x="56462" y="12382"/>
                    <a:pt x="86355" y="0"/>
                    <a:pt x="117524" y="0"/>
                  </a:cubicBezTo>
                  <a:close/>
                </a:path>
              </a:pathLst>
            </a:custGeom>
            <a:solidFill>
              <a:srgbClr val="A6D98C"/>
            </a:solidFill>
          </p:spPr>
          <p:txBody>
            <a:bodyPr/>
            <a:lstStyle/>
            <a:p>
              <a:endParaRPr lang="en-GB"/>
            </a:p>
          </p:txBody>
        </p:sp>
        <p:sp>
          <p:nvSpPr>
            <p:cNvPr id="7" name="TextBox 7"/>
            <p:cNvSpPr txBox="1"/>
            <p:nvPr/>
          </p:nvSpPr>
          <p:spPr>
            <a:xfrm>
              <a:off x="0" y="-47625"/>
              <a:ext cx="1138977" cy="429408"/>
            </a:xfrm>
            <a:prstGeom prst="rect">
              <a:avLst/>
            </a:prstGeom>
          </p:spPr>
          <p:txBody>
            <a:bodyPr lIns="77531" tIns="77531" rIns="77531" bIns="77531" rtlCol="0" anchor="ctr"/>
            <a:lstStyle/>
            <a:p>
              <a:pPr algn="ctr">
                <a:lnSpc>
                  <a:spcPts val="2991"/>
                </a:lnSpc>
              </a:pPr>
              <a:endParaRPr/>
            </a:p>
          </p:txBody>
        </p:sp>
      </p:grpSp>
      <p:grpSp>
        <p:nvGrpSpPr>
          <p:cNvPr id="8" name="Group 8"/>
          <p:cNvGrpSpPr/>
          <p:nvPr/>
        </p:nvGrpSpPr>
        <p:grpSpPr>
          <a:xfrm>
            <a:off x="3767462" y="2918990"/>
            <a:ext cx="13784660" cy="1015141"/>
            <a:chOff x="0" y="0"/>
            <a:chExt cx="3585086" cy="264016"/>
          </a:xfrm>
        </p:grpSpPr>
        <p:sp>
          <p:nvSpPr>
            <p:cNvPr id="9" name="Freeform 9"/>
            <p:cNvSpPr/>
            <p:nvPr/>
          </p:nvSpPr>
          <p:spPr>
            <a:xfrm>
              <a:off x="0" y="0"/>
              <a:ext cx="3585086" cy="264016"/>
            </a:xfrm>
            <a:custGeom>
              <a:avLst/>
              <a:gdLst/>
              <a:ahLst/>
              <a:cxnLst/>
              <a:rect l="l" t="t" r="r" b="b"/>
              <a:pathLst>
                <a:path w="3585086" h="264016">
                  <a:moveTo>
                    <a:pt x="3381886" y="0"/>
                  </a:moveTo>
                  <a:lnTo>
                    <a:pt x="0" y="0"/>
                  </a:lnTo>
                  <a:lnTo>
                    <a:pt x="0" y="264016"/>
                  </a:lnTo>
                  <a:lnTo>
                    <a:pt x="3381886" y="264016"/>
                  </a:lnTo>
                  <a:lnTo>
                    <a:pt x="3585086" y="132008"/>
                  </a:lnTo>
                  <a:lnTo>
                    <a:pt x="3381886" y="0"/>
                  </a:lnTo>
                  <a:close/>
                </a:path>
              </a:pathLst>
            </a:custGeom>
            <a:solidFill>
              <a:srgbClr val="CCE6FF"/>
            </a:solidFill>
          </p:spPr>
          <p:txBody>
            <a:bodyPr/>
            <a:lstStyle/>
            <a:p>
              <a:endParaRPr lang="en-GB"/>
            </a:p>
          </p:txBody>
        </p:sp>
        <p:sp>
          <p:nvSpPr>
            <p:cNvPr id="10" name="TextBox 10"/>
            <p:cNvSpPr txBox="1"/>
            <p:nvPr/>
          </p:nvSpPr>
          <p:spPr>
            <a:xfrm>
              <a:off x="0" y="-47625"/>
              <a:ext cx="3470786" cy="311641"/>
            </a:xfrm>
            <a:prstGeom prst="rect">
              <a:avLst/>
            </a:prstGeom>
          </p:spPr>
          <p:txBody>
            <a:bodyPr lIns="50800" tIns="50800" rIns="50800" bIns="50800" rtlCol="0" anchor="ctr"/>
            <a:lstStyle/>
            <a:p>
              <a:pPr algn="ctr">
                <a:lnSpc>
                  <a:spcPts val="2991"/>
                </a:lnSpc>
              </a:pPr>
              <a:endParaRPr/>
            </a:p>
          </p:txBody>
        </p:sp>
      </p:grpSp>
      <p:grpSp>
        <p:nvGrpSpPr>
          <p:cNvPr id="11" name="Group 11"/>
          <p:cNvGrpSpPr/>
          <p:nvPr/>
        </p:nvGrpSpPr>
        <p:grpSpPr>
          <a:xfrm>
            <a:off x="3767462" y="4315054"/>
            <a:ext cx="13784660" cy="1015141"/>
            <a:chOff x="0" y="0"/>
            <a:chExt cx="3585086" cy="264016"/>
          </a:xfrm>
        </p:grpSpPr>
        <p:sp>
          <p:nvSpPr>
            <p:cNvPr id="12" name="Freeform 12"/>
            <p:cNvSpPr/>
            <p:nvPr/>
          </p:nvSpPr>
          <p:spPr>
            <a:xfrm>
              <a:off x="0" y="0"/>
              <a:ext cx="3585086" cy="264016"/>
            </a:xfrm>
            <a:custGeom>
              <a:avLst/>
              <a:gdLst/>
              <a:ahLst/>
              <a:cxnLst/>
              <a:rect l="l" t="t" r="r" b="b"/>
              <a:pathLst>
                <a:path w="3585086" h="264016">
                  <a:moveTo>
                    <a:pt x="3381886" y="0"/>
                  </a:moveTo>
                  <a:lnTo>
                    <a:pt x="0" y="0"/>
                  </a:lnTo>
                  <a:lnTo>
                    <a:pt x="0" y="264016"/>
                  </a:lnTo>
                  <a:lnTo>
                    <a:pt x="3381886" y="264016"/>
                  </a:lnTo>
                  <a:lnTo>
                    <a:pt x="3585086" y="132008"/>
                  </a:lnTo>
                  <a:lnTo>
                    <a:pt x="3381886" y="0"/>
                  </a:lnTo>
                  <a:close/>
                </a:path>
              </a:pathLst>
            </a:custGeom>
            <a:solidFill>
              <a:srgbClr val="CCE6FF"/>
            </a:solidFill>
          </p:spPr>
          <p:txBody>
            <a:bodyPr/>
            <a:lstStyle/>
            <a:p>
              <a:endParaRPr lang="en-GB"/>
            </a:p>
          </p:txBody>
        </p:sp>
        <p:sp>
          <p:nvSpPr>
            <p:cNvPr id="13" name="TextBox 13"/>
            <p:cNvSpPr txBox="1"/>
            <p:nvPr/>
          </p:nvSpPr>
          <p:spPr>
            <a:xfrm>
              <a:off x="0" y="-47625"/>
              <a:ext cx="3470786" cy="311641"/>
            </a:xfrm>
            <a:prstGeom prst="rect">
              <a:avLst/>
            </a:prstGeom>
          </p:spPr>
          <p:txBody>
            <a:bodyPr lIns="50800" tIns="50800" rIns="50800" bIns="50800" rtlCol="0" anchor="ctr"/>
            <a:lstStyle/>
            <a:p>
              <a:pPr algn="ctr">
                <a:lnSpc>
                  <a:spcPts val="2991"/>
                </a:lnSpc>
              </a:pPr>
              <a:endParaRPr/>
            </a:p>
          </p:txBody>
        </p:sp>
      </p:grpSp>
      <p:grpSp>
        <p:nvGrpSpPr>
          <p:cNvPr id="14" name="Group 14"/>
          <p:cNvGrpSpPr/>
          <p:nvPr/>
        </p:nvGrpSpPr>
        <p:grpSpPr>
          <a:xfrm>
            <a:off x="3767462" y="5614067"/>
            <a:ext cx="13784660" cy="1015141"/>
            <a:chOff x="0" y="0"/>
            <a:chExt cx="3585086" cy="264016"/>
          </a:xfrm>
        </p:grpSpPr>
        <p:sp>
          <p:nvSpPr>
            <p:cNvPr id="15" name="Freeform 15"/>
            <p:cNvSpPr/>
            <p:nvPr/>
          </p:nvSpPr>
          <p:spPr>
            <a:xfrm>
              <a:off x="0" y="0"/>
              <a:ext cx="3585086" cy="264016"/>
            </a:xfrm>
            <a:custGeom>
              <a:avLst/>
              <a:gdLst/>
              <a:ahLst/>
              <a:cxnLst/>
              <a:rect l="l" t="t" r="r" b="b"/>
              <a:pathLst>
                <a:path w="3585086" h="264016">
                  <a:moveTo>
                    <a:pt x="3381886" y="0"/>
                  </a:moveTo>
                  <a:lnTo>
                    <a:pt x="0" y="0"/>
                  </a:lnTo>
                  <a:lnTo>
                    <a:pt x="0" y="264016"/>
                  </a:lnTo>
                  <a:lnTo>
                    <a:pt x="3381886" y="264016"/>
                  </a:lnTo>
                  <a:lnTo>
                    <a:pt x="3585086" y="132008"/>
                  </a:lnTo>
                  <a:lnTo>
                    <a:pt x="3381886" y="0"/>
                  </a:lnTo>
                  <a:close/>
                </a:path>
              </a:pathLst>
            </a:custGeom>
            <a:solidFill>
              <a:srgbClr val="CCE6FF"/>
            </a:solidFill>
          </p:spPr>
          <p:txBody>
            <a:bodyPr/>
            <a:lstStyle/>
            <a:p>
              <a:endParaRPr lang="en-GB"/>
            </a:p>
          </p:txBody>
        </p:sp>
        <p:sp>
          <p:nvSpPr>
            <p:cNvPr id="16" name="TextBox 16"/>
            <p:cNvSpPr txBox="1"/>
            <p:nvPr/>
          </p:nvSpPr>
          <p:spPr>
            <a:xfrm>
              <a:off x="0" y="-47625"/>
              <a:ext cx="3470786" cy="311641"/>
            </a:xfrm>
            <a:prstGeom prst="rect">
              <a:avLst/>
            </a:prstGeom>
          </p:spPr>
          <p:txBody>
            <a:bodyPr lIns="50800" tIns="50800" rIns="50800" bIns="50800" rtlCol="0" anchor="ctr"/>
            <a:lstStyle/>
            <a:p>
              <a:pPr algn="ctr">
                <a:lnSpc>
                  <a:spcPts val="2991"/>
                </a:lnSpc>
              </a:pPr>
              <a:endParaRPr/>
            </a:p>
          </p:txBody>
        </p:sp>
      </p:grpSp>
      <p:grpSp>
        <p:nvGrpSpPr>
          <p:cNvPr id="17" name="Group 17"/>
          <p:cNvGrpSpPr/>
          <p:nvPr/>
        </p:nvGrpSpPr>
        <p:grpSpPr>
          <a:xfrm>
            <a:off x="3767462" y="7013092"/>
            <a:ext cx="13784660" cy="1015141"/>
            <a:chOff x="0" y="0"/>
            <a:chExt cx="3585086" cy="264016"/>
          </a:xfrm>
        </p:grpSpPr>
        <p:sp>
          <p:nvSpPr>
            <p:cNvPr id="18" name="Freeform 18"/>
            <p:cNvSpPr/>
            <p:nvPr/>
          </p:nvSpPr>
          <p:spPr>
            <a:xfrm>
              <a:off x="0" y="0"/>
              <a:ext cx="3585086" cy="264016"/>
            </a:xfrm>
            <a:custGeom>
              <a:avLst/>
              <a:gdLst/>
              <a:ahLst/>
              <a:cxnLst/>
              <a:rect l="l" t="t" r="r" b="b"/>
              <a:pathLst>
                <a:path w="3585086" h="264016">
                  <a:moveTo>
                    <a:pt x="3381886" y="0"/>
                  </a:moveTo>
                  <a:lnTo>
                    <a:pt x="0" y="0"/>
                  </a:lnTo>
                  <a:lnTo>
                    <a:pt x="0" y="264016"/>
                  </a:lnTo>
                  <a:lnTo>
                    <a:pt x="3381886" y="264016"/>
                  </a:lnTo>
                  <a:lnTo>
                    <a:pt x="3585086" y="132008"/>
                  </a:lnTo>
                  <a:lnTo>
                    <a:pt x="3381886" y="0"/>
                  </a:lnTo>
                  <a:close/>
                </a:path>
              </a:pathLst>
            </a:custGeom>
            <a:solidFill>
              <a:srgbClr val="CCE6FF"/>
            </a:solidFill>
          </p:spPr>
          <p:txBody>
            <a:bodyPr/>
            <a:lstStyle/>
            <a:p>
              <a:endParaRPr lang="en-GB"/>
            </a:p>
          </p:txBody>
        </p:sp>
        <p:sp>
          <p:nvSpPr>
            <p:cNvPr id="19" name="TextBox 19"/>
            <p:cNvSpPr txBox="1"/>
            <p:nvPr/>
          </p:nvSpPr>
          <p:spPr>
            <a:xfrm>
              <a:off x="0" y="-47625"/>
              <a:ext cx="3470786" cy="311641"/>
            </a:xfrm>
            <a:prstGeom prst="rect">
              <a:avLst/>
            </a:prstGeom>
          </p:spPr>
          <p:txBody>
            <a:bodyPr lIns="50800" tIns="50800" rIns="50800" bIns="50800" rtlCol="0" anchor="ctr"/>
            <a:lstStyle/>
            <a:p>
              <a:pPr algn="ctr">
                <a:lnSpc>
                  <a:spcPts val="2991"/>
                </a:lnSpc>
              </a:pPr>
              <a:endParaRPr/>
            </a:p>
          </p:txBody>
        </p:sp>
      </p:grpSp>
      <p:grpSp>
        <p:nvGrpSpPr>
          <p:cNvPr id="20" name="Group 20"/>
          <p:cNvGrpSpPr/>
          <p:nvPr/>
        </p:nvGrpSpPr>
        <p:grpSpPr>
          <a:xfrm>
            <a:off x="3767462" y="8336584"/>
            <a:ext cx="13784660" cy="1015141"/>
            <a:chOff x="0" y="0"/>
            <a:chExt cx="3585086" cy="264016"/>
          </a:xfrm>
        </p:grpSpPr>
        <p:sp>
          <p:nvSpPr>
            <p:cNvPr id="21" name="Freeform 21"/>
            <p:cNvSpPr/>
            <p:nvPr/>
          </p:nvSpPr>
          <p:spPr>
            <a:xfrm>
              <a:off x="0" y="0"/>
              <a:ext cx="3585086" cy="264016"/>
            </a:xfrm>
            <a:custGeom>
              <a:avLst/>
              <a:gdLst/>
              <a:ahLst/>
              <a:cxnLst/>
              <a:rect l="l" t="t" r="r" b="b"/>
              <a:pathLst>
                <a:path w="3585086" h="264016">
                  <a:moveTo>
                    <a:pt x="3381886" y="0"/>
                  </a:moveTo>
                  <a:lnTo>
                    <a:pt x="0" y="0"/>
                  </a:lnTo>
                  <a:lnTo>
                    <a:pt x="0" y="264016"/>
                  </a:lnTo>
                  <a:lnTo>
                    <a:pt x="3381886" y="264016"/>
                  </a:lnTo>
                  <a:lnTo>
                    <a:pt x="3585086" y="132008"/>
                  </a:lnTo>
                  <a:lnTo>
                    <a:pt x="3381886" y="0"/>
                  </a:lnTo>
                  <a:close/>
                </a:path>
              </a:pathLst>
            </a:custGeom>
            <a:solidFill>
              <a:srgbClr val="CCE6FF"/>
            </a:solidFill>
          </p:spPr>
          <p:txBody>
            <a:bodyPr/>
            <a:lstStyle/>
            <a:p>
              <a:endParaRPr lang="en-GB"/>
            </a:p>
          </p:txBody>
        </p:sp>
        <p:sp>
          <p:nvSpPr>
            <p:cNvPr id="22" name="TextBox 22"/>
            <p:cNvSpPr txBox="1"/>
            <p:nvPr/>
          </p:nvSpPr>
          <p:spPr>
            <a:xfrm>
              <a:off x="0" y="-47625"/>
              <a:ext cx="3470786" cy="311641"/>
            </a:xfrm>
            <a:prstGeom prst="rect">
              <a:avLst/>
            </a:prstGeom>
          </p:spPr>
          <p:txBody>
            <a:bodyPr lIns="50800" tIns="50800" rIns="50800" bIns="50800" rtlCol="0" anchor="ctr"/>
            <a:lstStyle/>
            <a:p>
              <a:pPr algn="ctr">
                <a:lnSpc>
                  <a:spcPts val="2991"/>
                </a:lnSpc>
              </a:pPr>
              <a:endParaRPr/>
            </a:p>
          </p:txBody>
        </p:sp>
      </p:grpSp>
      <p:grpSp>
        <p:nvGrpSpPr>
          <p:cNvPr id="23" name="Group 23"/>
          <p:cNvGrpSpPr/>
          <p:nvPr/>
        </p:nvGrpSpPr>
        <p:grpSpPr>
          <a:xfrm>
            <a:off x="365928" y="2797043"/>
            <a:ext cx="3619384" cy="1213211"/>
            <a:chOff x="0" y="0"/>
            <a:chExt cx="1138977" cy="381783"/>
          </a:xfrm>
        </p:grpSpPr>
        <p:sp>
          <p:nvSpPr>
            <p:cNvPr id="24" name="Freeform 24"/>
            <p:cNvSpPr/>
            <p:nvPr/>
          </p:nvSpPr>
          <p:spPr>
            <a:xfrm>
              <a:off x="0" y="0"/>
              <a:ext cx="1138977" cy="381783"/>
            </a:xfrm>
            <a:custGeom>
              <a:avLst/>
              <a:gdLst/>
              <a:ahLst/>
              <a:cxnLst/>
              <a:rect l="l" t="t" r="r" b="b"/>
              <a:pathLst>
                <a:path w="1138977" h="381783">
                  <a:moveTo>
                    <a:pt x="117524" y="0"/>
                  </a:moveTo>
                  <a:lnTo>
                    <a:pt x="1021453" y="0"/>
                  </a:lnTo>
                  <a:cubicBezTo>
                    <a:pt x="1052622" y="0"/>
                    <a:pt x="1082515" y="12382"/>
                    <a:pt x="1104555" y="34422"/>
                  </a:cubicBezTo>
                  <a:cubicBezTo>
                    <a:pt x="1126595" y="56462"/>
                    <a:pt x="1138977" y="86355"/>
                    <a:pt x="1138977" y="117524"/>
                  </a:cubicBezTo>
                  <a:lnTo>
                    <a:pt x="1138977" y="264259"/>
                  </a:lnTo>
                  <a:cubicBezTo>
                    <a:pt x="1138977" y="329166"/>
                    <a:pt x="1086360" y="381783"/>
                    <a:pt x="1021453" y="381783"/>
                  </a:cubicBezTo>
                  <a:lnTo>
                    <a:pt x="117524" y="381783"/>
                  </a:lnTo>
                  <a:cubicBezTo>
                    <a:pt x="86355" y="381783"/>
                    <a:pt x="56462" y="369401"/>
                    <a:pt x="34422" y="347361"/>
                  </a:cubicBezTo>
                  <a:cubicBezTo>
                    <a:pt x="12382" y="325321"/>
                    <a:pt x="0" y="295428"/>
                    <a:pt x="0" y="264259"/>
                  </a:cubicBezTo>
                  <a:lnTo>
                    <a:pt x="0" y="117524"/>
                  </a:lnTo>
                  <a:cubicBezTo>
                    <a:pt x="0" y="86355"/>
                    <a:pt x="12382" y="56462"/>
                    <a:pt x="34422" y="34422"/>
                  </a:cubicBezTo>
                  <a:cubicBezTo>
                    <a:pt x="56462" y="12382"/>
                    <a:pt x="86355" y="0"/>
                    <a:pt x="117524" y="0"/>
                  </a:cubicBezTo>
                  <a:close/>
                </a:path>
              </a:pathLst>
            </a:custGeom>
            <a:solidFill>
              <a:srgbClr val="A6D98C"/>
            </a:solidFill>
          </p:spPr>
          <p:txBody>
            <a:bodyPr/>
            <a:lstStyle/>
            <a:p>
              <a:endParaRPr lang="en-GB"/>
            </a:p>
          </p:txBody>
        </p:sp>
        <p:sp>
          <p:nvSpPr>
            <p:cNvPr id="25" name="TextBox 25"/>
            <p:cNvSpPr txBox="1"/>
            <p:nvPr/>
          </p:nvSpPr>
          <p:spPr>
            <a:xfrm>
              <a:off x="0" y="-47625"/>
              <a:ext cx="1138977" cy="429408"/>
            </a:xfrm>
            <a:prstGeom prst="rect">
              <a:avLst/>
            </a:prstGeom>
          </p:spPr>
          <p:txBody>
            <a:bodyPr lIns="77531" tIns="77531" rIns="77531" bIns="77531" rtlCol="0" anchor="ctr"/>
            <a:lstStyle/>
            <a:p>
              <a:pPr algn="ctr">
                <a:lnSpc>
                  <a:spcPts val="2991"/>
                </a:lnSpc>
              </a:pPr>
              <a:endParaRPr/>
            </a:p>
          </p:txBody>
        </p:sp>
      </p:grpSp>
      <p:grpSp>
        <p:nvGrpSpPr>
          <p:cNvPr id="26" name="Group 26"/>
          <p:cNvGrpSpPr/>
          <p:nvPr/>
        </p:nvGrpSpPr>
        <p:grpSpPr>
          <a:xfrm>
            <a:off x="365928" y="4153206"/>
            <a:ext cx="3619384" cy="1213211"/>
            <a:chOff x="0" y="0"/>
            <a:chExt cx="1138977" cy="381783"/>
          </a:xfrm>
        </p:grpSpPr>
        <p:sp>
          <p:nvSpPr>
            <p:cNvPr id="27" name="Freeform 27"/>
            <p:cNvSpPr/>
            <p:nvPr/>
          </p:nvSpPr>
          <p:spPr>
            <a:xfrm>
              <a:off x="0" y="0"/>
              <a:ext cx="1138977" cy="381783"/>
            </a:xfrm>
            <a:custGeom>
              <a:avLst/>
              <a:gdLst/>
              <a:ahLst/>
              <a:cxnLst/>
              <a:rect l="l" t="t" r="r" b="b"/>
              <a:pathLst>
                <a:path w="1138977" h="381783">
                  <a:moveTo>
                    <a:pt x="117524" y="0"/>
                  </a:moveTo>
                  <a:lnTo>
                    <a:pt x="1021453" y="0"/>
                  </a:lnTo>
                  <a:cubicBezTo>
                    <a:pt x="1052622" y="0"/>
                    <a:pt x="1082515" y="12382"/>
                    <a:pt x="1104555" y="34422"/>
                  </a:cubicBezTo>
                  <a:cubicBezTo>
                    <a:pt x="1126595" y="56462"/>
                    <a:pt x="1138977" y="86355"/>
                    <a:pt x="1138977" y="117524"/>
                  </a:cubicBezTo>
                  <a:lnTo>
                    <a:pt x="1138977" y="264259"/>
                  </a:lnTo>
                  <a:cubicBezTo>
                    <a:pt x="1138977" y="329166"/>
                    <a:pt x="1086360" y="381783"/>
                    <a:pt x="1021453" y="381783"/>
                  </a:cubicBezTo>
                  <a:lnTo>
                    <a:pt x="117524" y="381783"/>
                  </a:lnTo>
                  <a:cubicBezTo>
                    <a:pt x="86355" y="381783"/>
                    <a:pt x="56462" y="369401"/>
                    <a:pt x="34422" y="347361"/>
                  </a:cubicBezTo>
                  <a:cubicBezTo>
                    <a:pt x="12382" y="325321"/>
                    <a:pt x="0" y="295428"/>
                    <a:pt x="0" y="264259"/>
                  </a:cubicBezTo>
                  <a:lnTo>
                    <a:pt x="0" y="117524"/>
                  </a:lnTo>
                  <a:cubicBezTo>
                    <a:pt x="0" y="86355"/>
                    <a:pt x="12382" y="56462"/>
                    <a:pt x="34422" y="34422"/>
                  </a:cubicBezTo>
                  <a:cubicBezTo>
                    <a:pt x="56462" y="12382"/>
                    <a:pt x="86355" y="0"/>
                    <a:pt x="117524" y="0"/>
                  </a:cubicBezTo>
                  <a:close/>
                </a:path>
              </a:pathLst>
            </a:custGeom>
            <a:solidFill>
              <a:srgbClr val="A6D98C"/>
            </a:solidFill>
          </p:spPr>
          <p:txBody>
            <a:bodyPr/>
            <a:lstStyle/>
            <a:p>
              <a:endParaRPr lang="en-GB"/>
            </a:p>
          </p:txBody>
        </p:sp>
        <p:sp>
          <p:nvSpPr>
            <p:cNvPr id="28" name="TextBox 28"/>
            <p:cNvSpPr txBox="1"/>
            <p:nvPr/>
          </p:nvSpPr>
          <p:spPr>
            <a:xfrm>
              <a:off x="0" y="-47625"/>
              <a:ext cx="1138977" cy="429408"/>
            </a:xfrm>
            <a:prstGeom prst="rect">
              <a:avLst/>
            </a:prstGeom>
          </p:spPr>
          <p:txBody>
            <a:bodyPr lIns="77531" tIns="77531" rIns="77531" bIns="77531" rtlCol="0" anchor="ctr"/>
            <a:lstStyle/>
            <a:p>
              <a:pPr algn="ctr">
                <a:lnSpc>
                  <a:spcPts val="2991"/>
                </a:lnSpc>
              </a:pPr>
              <a:endParaRPr/>
            </a:p>
          </p:txBody>
        </p:sp>
      </p:grpSp>
      <p:grpSp>
        <p:nvGrpSpPr>
          <p:cNvPr id="29" name="Group 29"/>
          <p:cNvGrpSpPr/>
          <p:nvPr/>
        </p:nvGrpSpPr>
        <p:grpSpPr>
          <a:xfrm>
            <a:off x="365928" y="5514131"/>
            <a:ext cx="3619384" cy="1213211"/>
            <a:chOff x="0" y="0"/>
            <a:chExt cx="1138977" cy="381783"/>
          </a:xfrm>
        </p:grpSpPr>
        <p:sp>
          <p:nvSpPr>
            <p:cNvPr id="30" name="Freeform 30"/>
            <p:cNvSpPr/>
            <p:nvPr/>
          </p:nvSpPr>
          <p:spPr>
            <a:xfrm>
              <a:off x="0" y="0"/>
              <a:ext cx="1138977" cy="381783"/>
            </a:xfrm>
            <a:custGeom>
              <a:avLst/>
              <a:gdLst/>
              <a:ahLst/>
              <a:cxnLst/>
              <a:rect l="l" t="t" r="r" b="b"/>
              <a:pathLst>
                <a:path w="1138977" h="381783">
                  <a:moveTo>
                    <a:pt x="117524" y="0"/>
                  </a:moveTo>
                  <a:lnTo>
                    <a:pt x="1021453" y="0"/>
                  </a:lnTo>
                  <a:cubicBezTo>
                    <a:pt x="1052622" y="0"/>
                    <a:pt x="1082515" y="12382"/>
                    <a:pt x="1104555" y="34422"/>
                  </a:cubicBezTo>
                  <a:cubicBezTo>
                    <a:pt x="1126595" y="56462"/>
                    <a:pt x="1138977" y="86355"/>
                    <a:pt x="1138977" y="117524"/>
                  </a:cubicBezTo>
                  <a:lnTo>
                    <a:pt x="1138977" y="264259"/>
                  </a:lnTo>
                  <a:cubicBezTo>
                    <a:pt x="1138977" y="329166"/>
                    <a:pt x="1086360" y="381783"/>
                    <a:pt x="1021453" y="381783"/>
                  </a:cubicBezTo>
                  <a:lnTo>
                    <a:pt x="117524" y="381783"/>
                  </a:lnTo>
                  <a:cubicBezTo>
                    <a:pt x="86355" y="381783"/>
                    <a:pt x="56462" y="369401"/>
                    <a:pt x="34422" y="347361"/>
                  </a:cubicBezTo>
                  <a:cubicBezTo>
                    <a:pt x="12382" y="325321"/>
                    <a:pt x="0" y="295428"/>
                    <a:pt x="0" y="264259"/>
                  </a:cubicBezTo>
                  <a:lnTo>
                    <a:pt x="0" y="117524"/>
                  </a:lnTo>
                  <a:cubicBezTo>
                    <a:pt x="0" y="86355"/>
                    <a:pt x="12382" y="56462"/>
                    <a:pt x="34422" y="34422"/>
                  </a:cubicBezTo>
                  <a:cubicBezTo>
                    <a:pt x="56462" y="12382"/>
                    <a:pt x="86355" y="0"/>
                    <a:pt x="117524" y="0"/>
                  </a:cubicBezTo>
                  <a:close/>
                </a:path>
              </a:pathLst>
            </a:custGeom>
            <a:solidFill>
              <a:srgbClr val="A6D98C"/>
            </a:solidFill>
          </p:spPr>
          <p:txBody>
            <a:bodyPr/>
            <a:lstStyle/>
            <a:p>
              <a:endParaRPr lang="en-GB"/>
            </a:p>
          </p:txBody>
        </p:sp>
        <p:sp>
          <p:nvSpPr>
            <p:cNvPr id="31" name="TextBox 31"/>
            <p:cNvSpPr txBox="1"/>
            <p:nvPr/>
          </p:nvSpPr>
          <p:spPr>
            <a:xfrm>
              <a:off x="0" y="-47625"/>
              <a:ext cx="1138977" cy="429408"/>
            </a:xfrm>
            <a:prstGeom prst="rect">
              <a:avLst/>
            </a:prstGeom>
          </p:spPr>
          <p:txBody>
            <a:bodyPr lIns="77531" tIns="77531" rIns="77531" bIns="77531" rtlCol="0" anchor="ctr"/>
            <a:lstStyle/>
            <a:p>
              <a:pPr algn="ctr">
                <a:lnSpc>
                  <a:spcPts val="2991"/>
                </a:lnSpc>
              </a:pPr>
              <a:endParaRPr/>
            </a:p>
          </p:txBody>
        </p:sp>
      </p:grpSp>
      <p:grpSp>
        <p:nvGrpSpPr>
          <p:cNvPr id="32" name="Group 32"/>
          <p:cNvGrpSpPr/>
          <p:nvPr/>
        </p:nvGrpSpPr>
        <p:grpSpPr>
          <a:xfrm>
            <a:off x="365928" y="6870217"/>
            <a:ext cx="3619384" cy="1213211"/>
            <a:chOff x="0" y="0"/>
            <a:chExt cx="1138977" cy="381783"/>
          </a:xfrm>
        </p:grpSpPr>
        <p:sp>
          <p:nvSpPr>
            <p:cNvPr id="33" name="Freeform 33"/>
            <p:cNvSpPr/>
            <p:nvPr/>
          </p:nvSpPr>
          <p:spPr>
            <a:xfrm>
              <a:off x="0" y="0"/>
              <a:ext cx="1138977" cy="381783"/>
            </a:xfrm>
            <a:custGeom>
              <a:avLst/>
              <a:gdLst/>
              <a:ahLst/>
              <a:cxnLst/>
              <a:rect l="l" t="t" r="r" b="b"/>
              <a:pathLst>
                <a:path w="1138977" h="381783">
                  <a:moveTo>
                    <a:pt x="117524" y="0"/>
                  </a:moveTo>
                  <a:lnTo>
                    <a:pt x="1021453" y="0"/>
                  </a:lnTo>
                  <a:cubicBezTo>
                    <a:pt x="1052622" y="0"/>
                    <a:pt x="1082515" y="12382"/>
                    <a:pt x="1104555" y="34422"/>
                  </a:cubicBezTo>
                  <a:cubicBezTo>
                    <a:pt x="1126595" y="56462"/>
                    <a:pt x="1138977" y="86355"/>
                    <a:pt x="1138977" y="117524"/>
                  </a:cubicBezTo>
                  <a:lnTo>
                    <a:pt x="1138977" y="264259"/>
                  </a:lnTo>
                  <a:cubicBezTo>
                    <a:pt x="1138977" y="329166"/>
                    <a:pt x="1086360" y="381783"/>
                    <a:pt x="1021453" y="381783"/>
                  </a:cubicBezTo>
                  <a:lnTo>
                    <a:pt x="117524" y="381783"/>
                  </a:lnTo>
                  <a:cubicBezTo>
                    <a:pt x="86355" y="381783"/>
                    <a:pt x="56462" y="369401"/>
                    <a:pt x="34422" y="347361"/>
                  </a:cubicBezTo>
                  <a:cubicBezTo>
                    <a:pt x="12382" y="325321"/>
                    <a:pt x="0" y="295428"/>
                    <a:pt x="0" y="264259"/>
                  </a:cubicBezTo>
                  <a:lnTo>
                    <a:pt x="0" y="117524"/>
                  </a:lnTo>
                  <a:cubicBezTo>
                    <a:pt x="0" y="86355"/>
                    <a:pt x="12382" y="56462"/>
                    <a:pt x="34422" y="34422"/>
                  </a:cubicBezTo>
                  <a:cubicBezTo>
                    <a:pt x="56462" y="12382"/>
                    <a:pt x="86355" y="0"/>
                    <a:pt x="117524" y="0"/>
                  </a:cubicBezTo>
                  <a:close/>
                </a:path>
              </a:pathLst>
            </a:custGeom>
            <a:solidFill>
              <a:srgbClr val="A6D98C"/>
            </a:solidFill>
          </p:spPr>
          <p:txBody>
            <a:bodyPr/>
            <a:lstStyle/>
            <a:p>
              <a:endParaRPr lang="en-GB"/>
            </a:p>
          </p:txBody>
        </p:sp>
        <p:sp>
          <p:nvSpPr>
            <p:cNvPr id="34" name="TextBox 34"/>
            <p:cNvSpPr txBox="1"/>
            <p:nvPr/>
          </p:nvSpPr>
          <p:spPr>
            <a:xfrm>
              <a:off x="0" y="-47625"/>
              <a:ext cx="1138977" cy="429408"/>
            </a:xfrm>
            <a:prstGeom prst="rect">
              <a:avLst/>
            </a:prstGeom>
          </p:spPr>
          <p:txBody>
            <a:bodyPr lIns="77531" tIns="77531" rIns="77531" bIns="77531" rtlCol="0" anchor="ctr"/>
            <a:lstStyle/>
            <a:p>
              <a:pPr algn="ctr">
                <a:lnSpc>
                  <a:spcPts val="2991"/>
                </a:lnSpc>
              </a:pPr>
              <a:endParaRPr/>
            </a:p>
          </p:txBody>
        </p:sp>
      </p:grpSp>
      <p:grpSp>
        <p:nvGrpSpPr>
          <p:cNvPr id="35" name="Group 35"/>
          <p:cNvGrpSpPr/>
          <p:nvPr/>
        </p:nvGrpSpPr>
        <p:grpSpPr>
          <a:xfrm>
            <a:off x="365928" y="8235828"/>
            <a:ext cx="3619384" cy="1213211"/>
            <a:chOff x="0" y="0"/>
            <a:chExt cx="1138977" cy="381783"/>
          </a:xfrm>
        </p:grpSpPr>
        <p:sp>
          <p:nvSpPr>
            <p:cNvPr id="36" name="Freeform 36"/>
            <p:cNvSpPr/>
            <p:nvPr/>
          </p:nvSpPr>
          <p:spPr>
            <a:xfrm>
              <a:off x="0" y="0"/>
              <a:ext cx="1138977" cy="381783"/>
            </a:xfrm>
            <a:custGeom>
              <a:avLst/>
              <a:gdLst/>
              <a:ahLst/>
              <a:cxnLst/>
              <a:rect l="l" t="t" r="r" b="b"/>
              <a:pathLst>
                <a:path w="1138977" h="381783">
                  <a:moveTo>
                    <a:pt x="117524" y="0"/>
                  </a:moveTo>
                  <a:lnTo>
                    <a:pt x="1021453" y="0"/>
                  </a:lnTo>
                  <a:cubicBezTo>
                    <a:pt x="1052622" y="0"/>
                    <a:pt x="1082515" y="12382"/>
                    <a:pt x="1104555" y="34422"/>
                  </a:cubicBezTo>
                  <a:cubicBezTo>
                    <a:pt x="1126595" y="56462"/>
                    <a:pt x="1138977" y="86355"/>
                    <a:pt x="1138977" y="117524"/>
                  </a:cubicBezTo>
                  <a:lnTo>
                    <a:pt x="1138977" y="264259"/>
                  </a:lnTo>
                  <a:cubicBezTo>
                    <a:pt x="1138977" y="329166"/>
                    <a:pt x="1086360" y="381783"/>
                    <a:pt x="1021453" y="381783"/>
                  </a:cubicBezTo>
                  <a:lnTo>
                    <a:pt x="117524" y="381783"/>
                  </a:lnTo>
                  <a:cubicBezTo>
                    <a:pt x="86355" y="381783"/>
                    <a:pt x="56462" y="369401"/>
                    <a:pt x="34422" y="347361"/>
                  </a:cubicBezTo>
                  <a:cubicBezTo>
                    <a:pt x="12382" y="325321"/>
                    <a:pt x="0" y="295428"/>
                    <a:pt x="0" y="264259"/>
                  </a:cubicBezTo>
                  <a:lnTo>
                    <a:pt x="0" y="117524"/>
                  </a:lnTo>
                  <a:cubicBezTo>
                    <a:pt x="0" y="86355"/>
                    <a:pt x="12382" y="56462"/>
                    <a:pt x="34422" y="34422"/>
                  </a:cubicBezTo>
                  <a:cubicBezTo>
                    <a:pt x="56462" y="12382"/>
                    <a:pt x="86355" y="0"/>
                    <a:pt x="117524" y="0"/>
                  </a:cubicBezTo>
                  <a:close/>
                </a:path>
              </a:pathLst>
            </a:custGeom>
            <a:solidFill>
              <a:srgbClr val="A6D98C"/>
            </a:solidFill>
          </p:spPr>
          <p:txBody>
            <a:bodyPr/>
            <a:lstStyle/>
            <a:p>
              <a:endParaRPr lang="en-GB"/>
            </a:p>
          </p:txBody>
        </p:sp>
        <p:sp>
          <p:nvSpPr>
            <p:cNvPr id="37" name="TextBox 37"/>
            <p:cNvSpPr txBox="1"/>
            <p:nvPr/>
          </p:nvSpPr>
          <p:spPr>
            <a:xfrm>
              <a:off x="0" y="-47625"/>
              <a:ext cx="1138977" cy="429408"/>
            </a:xfrm>
            <a:prstGeom prst="rect">
              <a:avLst/>
            </a:prstGeom>
          </p:spPr>
          <p:txBody>
            <a:bodyPr lIns="77531" tIns="77531" rIns="77531" bIns="77531" rtlCol="0" anchor="ctr"/>
            <a:lstStyle/>
            <a:p>
              <a:pPr algn="ctr">
                <a:lnSpc>
                  <a:spcPts val="2991"/>
                </a:lnSpc>
              </a:pPr>
              <a:endParaRPr/>
            </a:p>
          </p:txBody>
        </p:sp>
      </p:grpSp>
      <p:sp>
        <p:nvSpPr>
          <p:cNvPr id="38" name="AutoShape 38"/>
          <p:cNvSpPr/>
          <p:nvPr/>
        </p:nvSpPr>
        <p:spPr>
          <a:xfrm>
            <a:off x="8927739" y="9653826"/>
            <a:ext cx="432522" cy="0"/>
          </a:xfrm>
          <a:prstGeom prst="line">
            <a:avLst/>
          </a:prstGeom>
          <a:ln w="28575" cap="flat">
            <a:solidFill>
              <a:srgbClr val="000000"/>
            </a:solidFill>
            <a:prstDash val="solid"/>
            <a:headEnd type="none" w="sm" len="sm"/>
            <a:tailEnd type="none" w="sm" len="sm"/>
          </a:ln>
        </p:spPr>
        <p:txBody>
          <a:bodyPr/>
          <a:lstStyle/>
          <a:p>
            <a:endParaRPr lang="en-GB"/>
          </a:p>
        </p:txBody>
      </p:sp>
      <p:sp>
        <p:nvSpPr>
          <p:cNvPr id="39" name="TextBox 39"/>
          <p:cNvSpPr txBox="1"/>
          <p:nvPr/>
        </p:nvSpPr>
        <p:spPr>
          <a:xfrm>
            <a:off x="365928" y="-2599"/>
            <a:ext cx="12137146" cy="1251195"/>
          </a:xfrm>
          <a:prstGeom prst="rect">
            <a:avLst/>
          </a:prstGeom>
        </p:spPr>
        <p:txBody>
          <a:bodyPr lIns="0" tIns="0" rIns="0" bIns="0" rtlCol="0" anchor="t">
            <a:spAutoFit/>
          </a:bodyPr>
          <a:lstStyle/>
          <a:p>
            <a:pPr>
              <a:lnSpc>
                <a:spcPts val="9261"/>
              </a:lnSpc>
              <a:spcBef>
                <a:spcPct val="0"/>
              </a:spcBef>
            </a:pPr>
            <a:r>
              <a:rPr lang="en-US" sz="6615">
                <a:solidFill>
                  <a:srgbClr val="AB650C"/>
                </a:solidFill>
                <a:latin typeface="Arial Bold"/>
              </a:rPr>
              <a:t>Nature Buddies: </a:t>
            </a:r>
            <a:r>
              <a:rPr lang="en-US" sz="6615">
                <a:solidFill>
                  <a:srgbClr val="000000"/>
                </a:solidFill>
                <a:latin typeface="Arial Bold"/>
              </a:rPr>
              <a:t>Your Journey</a:t>
            </a:r>
          </a:p>
        </p:txBody>
      </p:sp>
      <p:sp>
        <p:nvSpPr>
          <p:cNvPr id="40" name="TextBox 40"/>
          <p:cNvSpPr txBox="1"/>
          <p:nvPr/>
        </p:nvSpPr>
        <p:spPr>
          <a:xfrm>
            <a:off x="9047060" y="9675513"/>
            <a:ext cx="193880" cy="487758"/>
          </a:xfrm>
          <a:prstGeom prst="rect">
            <a:avLst/>
          </a:prstGeom>
        </p:spPr>
        <p:txBody>
          <a:bodyPr lIns="0" tIns="0" rIns="0" bIns="0" rtlCol="0" anchor="t">
            <a:spAutoFit/>
          </a:bodyPr>
          <a:lstStyle/>
          <a:p>
            <a:pPr algn="ctr">
              <a:lnSpc>
                <a:spcPts val="3842"/>
              </a:lnSpc>
            </a:pPr>
            <a:r>
              <a:rPr lang="en-US" sz="2744">
                <a:solidFill>
                  <a:srgbClr val="000000"/>
                </a:solidFill>
                <a:latin typeface="Arialle Bold"/>
              </a:rPr>
              <a:t>2</a:t>
            </a:r>
          </a:p>
        </p:txBody>
      </p:sp>
      <p:sp>
        <p:nvSpPr>
          <p:cNvPr id="41" name="TextBox 41"/>
          <p:cNvSpPr txBox="1"/>
          <p:nvPr/>
        </p:nvSpPr>
        <p:spPr>
          <a:xfrm>
            <a:off x="-1574853" y="1653884"/>
            <a:ext cx="7500945" cy="847725"/>
          </a:xfrm>
          <a:prstGeom prst="rect">
            <a:avLst/>
          </a:prstGeom>
        </p:spPr>
        <p:txBody>
          <a:bodyPr lIns="0" tIns="0" rIns="0" bIns="0" rtlCol="0" anchor="t">
            <a:spAutoFit/>
          </a:bodyPr>
          <a:lstStyle/>
          <a:p>
            <a:pPr algn="ctr">
              <a:lnSpc>
                <a:spcPts val="6299"/>
              </a:lnSpc>
              <a:spcBef>
                <a:spcPct val="0"/>
              </a:spcBef>
            </a:pPr>
            <a:r>
              <a:rPr lang="en-US" sz="4499" dirty="0">
                <a:solidFill>
                  <a:srgbClr val="000000"/>
                </a:solidFill>
                <a:latin typeface="Arial"/>
              </a:rPr>
              <a:t>Induction</a:t>
            </a:r>
          </a:p>
        </p:txBody>
      </p:sp>
      <p:sp>
        <p:nvSpPr>
          <p:cNvPr id="42" name="TextBox 42"/>
          <p:cNvSpPr txBox="1"/>
          <p:nvPr/>
        </p:nvSpPr>
        <p:spPr>
          <a:xfrm>
            <a:off x="474851" y="3242841"/>
            <a:ext cx="3401535" cy="439095"/>
          </a:xfrm>
          <a:prstGeom prst="rect">
            <a:avLst/>
          </a:prstGeom>
        </p:spPr>
        <p:txBody>
          <a:bodyPr lIns="0" tIns="0" rIns="0" bIns="0" rtlCol="0" anchor="t">
            <a:spAutoFit/>
          </a:bodyPr>
          <a:lstStyle/>
          <a:p>
            <a:pPr algn="ctr">
              <a:lnSpc>
                <a:spcPts val="3181"/>
              </a:lnSpc>
            </a:pPr>
            <a:r>
              <a:rPr lang="en-US" sz="4500" dirty="0">
                <a:solidFill>
                  <a:srgbClr val="000000"/>
                </a:solidFill>
                <a:latin typeface="Arial"/>
              </a:rPr>
              <a:t>Training</a:t>
            </a:r>
          </a:p>
        </p:txBody>
      </p:sp>
      <p:sp>
        <p:nvSpPr>
          <p:cNvPr id="43" name="TextBox 43"/>
          <p:cNvSpPr txBox="1"/>
          <p:nvPr/>
        </p:nvSpPr>
        <p:spPr>
          <a:xfrm>
            <a:off x="752960" y="4320722"/>
            <a:ext cx="2667766" cy="857250"/>
          </a:xfrm>
          <a:prstGeom prst="rect">
            <a:avLst/>
          </a:prstGeom>
        </p:spPr>
        <p:txBody>
          <a:bodyPr lIns="0" tIns="0" rIns="0" bIns="0" rtlCol="0" anchor="t">
            <a:spAutoFit/>
          </a:bodyPr>
          <a:lstStyle/>
          <a:p>
            <a:pPr algn="ctr">
              <a:lnSpc>
                <a:spcPts val="6299"/>
              </a:lnSpc>
              <a:spcBef>
                <a:spcPct val="0"/>
              </a:spcBef>
            </a:pPr>
            <a:r>
              <a:rPr lang="en-US" sz="4500">
                <a:solidFill>
                  <a:srgbClr val="000000"/>
                </a:solidFill>
                <a:latin typeface="Arial"/>
              </a:rPr>
              <a:t>Pairing Up</a:t>
            </a:r>
          </a:p>
        </p:txBody>
      </p:sp>
      <p:sp>
        <p:nvSpPr>
          <p:cNvPr id="44" name="TextBox 44"/>
          <p:cNvSpPr txBox="1"/>
          <p:nvPr/>
        </p:nvSpPr>
        <p:spPr>
          <a:xfrm>
            <a:off x="-1361736" y="5601073"/>
            <a:ext cx="6897158" cy="857250"/>
          </a:xfrm>
          <a:prstGeom prst="rect">
            <a:avLst/>
          </a:prstGeom>
        </p:spPr>
        <p:txBody>
          <a:bodyPr lIns="0" tIns="0" rIns="0" bIns="0" rtlCol="0" anchor="t">
            <a:spAutoFit/>
          </a:bodyPr>
          <a:lstStyle/>
          <a:p>
            <a:pPr algn="ctr">
              <a:lnSpc>
                <a:spcPts val="6299"/>
              </a:lnSpc>
              <a:spcBef>
                <a:spcPct val="0"/>
              </a:spcBef>
            </a:pPr>
            <a:r>
              <a:rPr lang="en-US" sz="4500">
                <a:solidFill>
                  <a:srgbClr val="000000"/>
                </a:solidFill>
                <a:latin typeface="Arial"/>
              </a:rPr>
              <a:t>Support</a:t>
            </a:r>
          </a:p>
        </p:txBody>
      </p:sp>
      <p:sp>
        <p:nvSpPr>
          <p:cNvPr id="45" name="TextBox 45"/>
          <p:cNvSpPr txBox="1"/>
          <p:nvPr/>
        </p:nvSpPr>
        <p:spPr>
          <a:xfrm>
            <a:off x="901495" y="7003567"/>
            <a:ext cx="2509497" cy="857250"/>
          </a:xfrm>
          <a:prstGeom prst="rect">
            <a:avLst/>
          </a:prstGeom>
        </p:spPr>
        <p:txBody>
          <a:bodyPr lIns="0" tIns="0" rIns="0" bIns="0" rtlCol="0" anchor="t">
            <a:spAutoFit/>
          </a:bodyPr>
          <a:lstStyle/>
          <a:p>
            <a:pPr algn="ctr">
              <a:lnSpc>
                <a:spcPts val="6299"/>
              </a:lnSpc>
              <a:spcBef>
                <a:spcPct val="0"/>
              </a:spcBef>
            </a:pPr>
            <a:r>
              <a:rPr lang="en-US" sz="4500">
                <a:solidFill>
                  <a:srgbClr val="000000"/>
                </a:solidFill>
                <a:latin typeface="Arial"/>
              </a:rPr>
              <a:t>Feedback</a:t>
            </a:r>
          </a:p>
        </p:txBody>
      </p:sp>
      <p:sp>
        <p:nvSpPr>
          <p:cNvPr id="46" name="TextBox 46"/>
          <p:cNvSpPr txBox="1"/>
          <p:nvPr/>
        </p:nvSpPr>
        <p:spPr>
          <a:xfrm>
            <a:off x="594054" y="8396159"/>
            <a:ext cx="2985577" cy="857250"/>
          </a:xfrm>
          <a:prstGeom prst="rect">
            <a:avLst/>
          </a:prstGeom>
        </p:spPr>
        <p:txBody>
          <a:bodyPr lIns="0" tIns="0" rIns="0" bIns="0" rtlCol="0" anchor="t">
            <a:spAutoFit/>
          </a:bodyPr>
          <a:lstStyle/>
          <a:p>
            <a:pPr algn="ctr">
              <a:lnSpc>
                <a:spcPts val="6299"/>
              </a:lnSpc>
              <a:spcBef>
                <a:spcPct val="0"/>
              </a:spcBef>
            </a:pPr>
            <a:r>
              <a:rPr lang="en-US" sz="4500">
                <a:solidFill>
                  <a:srgbClr val="000000"/>
                </a:solidFill>
                <a:latin typeface="Arial"/>
              </a:rPr>
              <a:t>What’s next</a:t>
            </a:r>
          </a:p>
        </p:txBody>
      </p:sp>
      <p:sp>
        <p:nvSpPr>
          <p:cNvPr id="47" name="TextBox 47"/>
          <p:cNvSpPr txBox="1"/>
          <p:nvPr/>
        </p:nvSpPr>
        <p:spPr>
          <a:xfrm>
            <a:off x="4108731" y="1633109"/>
            <a:ext cx="12665693" cy="847731"/>
          </a:xfrm>
          <a:prstGeom prst="rect">
            <a:avLst/>
          </a:prstGeom>
        </p:spPr>
        <p:txBody>
          <a:bodyPr lIns="0" tIns="0" rIns="0" bIns="0" rtlCol="0" anchor="t">
            <a:spAutoFit/>
          </a:bodyPr>
          <a:lstStyle/>
          <a:p>
            <a:pPr>
              <a:lnSpc>
                <a:spcPts val="3356"/>
              </a:lnSpc>
            </a:pPr>
            <a:r>
              <a:rPr lang="en-US" sz="2397">
                <a:solidFill>
                  <a:srgbClr val="000000"/>
                </a:solidFill>
                <a:latin typeface="Arialle"/>
              </a:rPr>
              <a:t>You join the Buddies induction with the Training Provider and other partners. Then work through your welcome booklet.</a:t>
            </a:r>
          </a:p>
        </p:txBody>
      </p:sp>
      <p:sp>
        <p:nvSpPr>
          <p:cNvPr id="48" name="TextBox 48"/>
          <p:cNvSpPr txBox="1"/>
          <p:nvPr/>
        </p:nvSpPr>
        <p:spPr>
          <a:xfrm>
            <a:off x="4108731" y="3034109"/>
            <a:ext cx="12990212" cy="765723"/>
          </a:xfrm>
          <a:prstGeom prst="rect">
            <a:avLst/>
          </a:prstGeom>
        </p:spPr>
        <p:txBody>
          <a:bodyPr lIns="0" tIns="0" rIns="0" bIns="0" rtlCol="0" anchor="t">
            <a:spAutoFit/>
          </a:bodyPr>
          <a:lstStyle/>
          <a:p>
            <a:pPr>
              <a:lnSpc>
                <a:spcPts val="2953"/>
              </a:lnSpc>
              <a:spcBef>
                <a:spcPct val="0"/>
              </a:spcBef>
            </a:pPr>
            <a:r>
              <a:rPr lang="en-US" sz="2109">
                <a:solidFill>
                  <a:srgbClr val="000000"/>
                </a:solidFill>
                <a:latin typeface="Arial"/>
              </a:rPr>
              <a:t>You log into the NHS elearning portal and complete short online training modules. You make your way through the useful resources in this guide to expand your understanding. (optional but highly recommended)</a:t>
            </a:r>
          </a:p>
        </p:txBody>
      </p:sp>
      <p:sp>
        <p:nvSpPr>
          <p:cNvPr id="49" name="TextBox 49"/>
          <p:cNvSpPr txBox="1"/>
          <p:nvPr/>
        </p:nvSpPr>
        <p:spPr>
          <a:xfrm>
            <a:off x="4108731" y="4363807"/>
            <a:ext cx="12102619" cy="774403"/>
          </a:xfrm>
          <a:prstGeom prst="rect">
            <a:avLst/>
          </a:prstGeom>
        </p:spPr>
        <p:txBody>
          <a:bodyPr lIns="0" tIns="0" rIns="0" bIns="0" rtlCol="0" anchor="t">
            <a:spAutoFit/>
          </a:bodyPr>
          <a:lstStyle/>
          <a:p>
            <a:pPr>
              <a:lnSpc>
                <a:spcPts val="2991"/>
              </a:lnSpc>
              <a:spcBef>
                <a:spcPct val="0"/>
              </a:spcBef>
            </a:pPr>
            <a:r>
              <a:rPr lang="en-US" sz="2136">
                <a:solidFill>
                  <a:srgbClr val="000000"/>
                </a:solidFill>
                <a:latin typeface="Arial"/>
              </a:rPr>
              <a:t>Your organisation will pair you up with a new or nervous member who you will then become a</a:t>
            </a:r>
          </a:p>
          <a:p>
            <a:pPr>
              <a:lnSpc>
                <a:spcPts val="2991"/>
              </a:lnSpc>
              <a:spcBef>
                <a:spcPct val="0"/>
              </a:spcBef>
            </a:pPr>
            <a:r>
              <a:rPr lang="en-US" sz="2136">
                <a:solidFill>
                  <a:srgbClr val="000000"/>
                </a:solidFill>
                <a:latin typeface="Arial"/>
              </a:rPr>
              <a:t>buddy to.</a:t>
            </a:r>
          </a:p>
        </p:txBody>
      </p:sp>
      <p:sp>
        <p:nvSpPr>
          <p:cNvPr id="50" name="TextBox 50"/>
          <p:cNvSpPr txBox="1"/>
          <p:nvPr/>
        </p:nvSpPr>
        <p:spPr>
          <a:xfrm>
            <a:off x="4115138" y="5971988"/>
            <a:ext cx="14488770" cy="774403"/>
          </a:xfrm>
          <a:prstGeom prst="rect">
            <a:avLst/>
          </a:prstGeom>
        </p:spPr>
        <p:txBody>
          <a:bodyPr lIns="0" tIns="0" rIns="0" bIns="0" rtlCol="0" anchor="t">
            <a:spAutoFit/>
          </a:bodyPr>
          <a:lstStyle/>
          <a:p>
            <a:pPr>
              <a:lnSpc>
                <a:spcPts val="2991"/>
              </a:lnSpc>
            </a:pPr>
            <a:r>
              <a:rPr lang="en-US" sz="2136">
                <a:solidFill>
                  <a:srgbClr val="000000"/>
                </a:solidFill>
                <a:latin typeface="Arial"/>
              </a:rPr>
              <a:t>You will encourage, engage with and support your buddy, hopefully making them feel safe and welcome.</a:t>
            </a:r>
          </a:p>
          <a:p>
            <a:pPr>
              <a:lnSpc>
                <a:spcPts val="2991"/>
              </a:lnSpc>
              <a:spcBef>
                <a:spcPct val="0"/>
              </a:spcBef>
            </a:pPr>
            <a:endParaRPr lang="en-US" sz="2136">
              <a:solidFill>
                <a:srgbClr val="000000"/>
              </a:solidFill>
              <a:latin typeface="Arial"/>
            </a:endParaRPr>
          </a:p>
        </p:txBody>
      </p:sp>
      <p:sp>
        <p:nvSpPr>
          <p:cNvPr id="51" name="TextBox 51"/>
          <p:cNvSpPr txBox="1"/>
          <p:nvPr/>
        </p:nvSpPr>
        <p:spPr>
          <a:xfrm>
            <a:off x="4115138" y="7133704"/>
            <a:ext cx="12983806" cy="1145878"/>
          </a:xfrm>
          <a:prstGeom prst="rect">
            <a:avLst/>
          </a:prstGeom>
        </p:spPr>
        <p:txBody>
          <a:bodyPr lIns="0" tIns="0" rIns="0" bIns="0" rtlCol="0" anchor="t">
            <a:spAutoFit/>
          </a:bodyPr>
          <a:lstStyle/>
          <a:p>
            <a:pPr>
              <a:lnSpc>
                <a:spcPts val="2991"/>
              </a:lnSpc>
            </a:pPr>
            <a:r>
              <a:rPr lang="en-US" sz="2136">
                <a:solidFill>
                  <a:srgbClr val="000000"/>
                </a:solidFill>
                <a:latin typeface="Arial"/>
              </a:rPr>
              <a:t>You provide feedback to your organisation and/or your training provider and partners which helps improve buddies in the future.</a:t>
            </a:r>
          </a:p>
          <a:p>
            <a:pPr>
              <a:lnSpc>
                <a:spcPts val="2991"/>
              </a:lnSpc>
              <a:spcBef>
                <a:spcPct val="0"/>
              </a:spcBef>
            </a:pPr>
            <a:endParaRPr lang="en-US" sz="2136">
              <a:solidFill>
                <a:srgbClr val="000000"/>
              </a:solidFill>
              <a:latin typeface="Arial"/>
            </a:endParaRPr>
          </a:p>
        </p:txBody>
      </p:sp>
      <p:sp>
        <p:nvSpPr>
          <p:cNvPr id="52" name="TextBox 52"/>
          <p:cNvSpPr txBox="1"/>
          <p:nvPr/>
        </p:nvSpPr>
        <p:spPr>
          <a:xfrm>
            <a:off x="4115138" y="8436510"/>
            <a:ext cx="12659287" cy="1145878"/>
          </a:xfrm>
          <a:prstGeom prst="rect">
            <a:avLst/>
          </a:prstGeom>
        </p:spPr>
        <p:txBody>
          <a:bodyPr lIns="0" tIns="0" rIns="0" bIns="0" rtlCol="0" anchor="t">
            <a:spAutoFit/>
          </a:bodyPr>
          <a:lstStyle/>
          <a:p>
            <a:pPr>
              <a:lnSpc>
                <a:spcPts val="2991"/>
              </a:lnSpc>
            </a:pPr>
            <a:r>
              <a:rPr lang="en-US" sz="2136">
                <a:solidFill>
                  <a:srgbClr val="000000"/>
                </a:solidFill>
                <a:latin typeface="Arial"/>
              </a:rPr>
              <a:t>Hopefully your client is now a confident member of your group and you can use your new skills and learning to help more people.</a:t>
            </a:r>
          </a:p>
          <a:p>
            <a:pPr>
              <a:lnSpc>
                <a:spcPts val="2991"/>
              </a:lnSpc>
              <a:spcBef>
                <a:spcPct val="0"/>
              </a:spcBef>
            </a:pPr>
            <a:endParaRPr lang="en-US" sz="2136">
              <a:solidFill>
                <a:srgbClr val="000000"/>
              </a:solidFill>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661403" y="9684428"/>
            <a:ext cx="432522" cy="0"/>
          </a:xfrm>
          <a:prstGeom prst="line">
            <a:avLst/>
          </a:prstGeom>
          <a:ln w="28575" cap="flat">
            <a:solidFill>
              <a:srgbClr val="000000"/>
            </a:solidFill>
            <a:prstDash val="solid"/>
            <a:headEnd type="none" w="sm" len="sm"/>
            <a:tailEnd type="none" w="sm" len="sm"/>
          </a:ln>
        </p:spPr>
        <p:txBody>
          <a:bodyPr/>
          <a:lstStyle/>
          <a:p>
            <a:endParaRPr lang="en-GB"/>
          </a:p>
        </p:txBody>
      </p:sp>
      <p:sp>
        <p:nvSpPr>
          <p:cNvPr id="3" name="TextBox 3"/>
          <p:cNvSpPr txBox="1"/>
          <p:nvPr/>
        </p:nvSpPr>
        <p:spPr>
          <a:xfrm>
            <a:off x="561833" y="1489579"/>
            <a:ext cx="13303189" cy="863401"/>
          </a:xfrm>
          <a:prstGeom prst="rect">
            <a:avLst/>
          </a:prstGeom>
        </p:spPr>
        <p:txBody>
          <a:bodyPr lIns="0" tIns="0" rIns="0" bIns="0" rtlCol="0" anchor="t">
            <a:spAutoFit/>
          </a:bodyPr>
          <a:lstStyle/>
          <a:p>
            <a:pPr>
              <a:lnSpc>
                <a:spcPts val="2949"/>
              </a:lnSpc>
            </a:pPr>
            <a:r>
              <a:rPr lang="en-US" sz="3072">
                <a:solidFill>
                  <a:srgbClr val="AB650C"/>
                </a:solidFill>
                <a:latin typeface="Arial Bold"/>
              </a:rPr>
              <a:t>Encourage, engage with and support your buddy</a:t>
            </a:r>
          </a:p>
          <a:p>
            <a:pPr>
              <a:lnSpc>
                <a:spcPts val="3656"/>
              </a:lnSpc>
            </a:pPr>
            <a:endParaRPr lang="en-US" sz="3072">
              <a:solidFill>
                <a:srgbClr val="AB650C"/>
              </a:solidFill>
              <a:latin typeface="Arial Bold"/>
            </a:endParaRPr>
          </a:p>
        </p:txBody>
      </p:sp>
      <p:sp>
        <p:nvSpPr>
          <p:cNvPr id="4" name="TextBox 4"/>
          <p:cNvSpPr txBox="1"/>
          <p:nvPr/>
        </p:nvSpPr>
        <p:spPr>
          <a:xfrm>
            <a:off x="504683" y="454502"/>
            <a:ext cx="16950603" cy="1006502"/>
          </a:xfrm>
          <a:prstGeom prst="rect">
            <a:avLst/>
          </a:prstGeom>
        </p:spPr>
        <p:txBody>
          <a:bodyPr lIns="0" tIns="0" rIns="0" bIns="0" rtlCol="0" anchor="t">
            <a:spAutoFit/>
          </a:bodyPr>
          <a:lstStyle/>
          <a:p>
            <a:pPr>
              <a:lnSpc>
                <a:spcPts val="6659"/>
              </a:lnSpc>
            </a:pPr>
            <a:r>
              <a:rPr lang="en-US" sz="6528">
                <a:solidFill>
                  <a:srgbClr val="000000"/>
                </a:solidFill>
                <a:latin typeface="Arial Bold"/>
              </a:rPr>
              <a:t>Supporting your buddy</a:t>
            </a:r>
          </a:p>
        </p:txBody>
      </p:sp>
      <p:sp>
        <p:nvSpPr>
          <p:cNvPr id="5" name="TextBox 5"/>
          <p:cNvSpPr txBox="1"/>
          <p:nvPr/>
        </p:nvSpPr>
        <p:spPr>
          <a:xfrm>
            <a:off x="9683784" y="9706115"/>
            <a:ext cx="387761" cy="487758"/>
          </a:xfrm>
          <a:prstGeom prst="rect">
            <a:avLst/>
          </a:prstGeom>
        </p:spPr>
        <p:txBody>
          <a:bodyPr lIns="0" tIns="0" rIns="0" bIns="0" rtlCol="0" anchor="t">
            <a:spAutoFit/>
          </a:bodyPr>
          <a:lstStyle/>
          <a:p>
            <a:pPr algn="ctr">
              <a:lnSpc>
                <a:spcPts val="3842"/>
              </a:lnSpc>
            </a:pPr>
            <a:r>
              <a:rPr lang="en-US" sz="2744">
                <a:solidFill>
                  <a:srgbClr val="000000"/>
                </a:solidFill>
                <a:latin typeface="Arialle Bold"/>
              </a:rPr>
              <a:t>20</a:t>
            </a:r>
          </a:p>
        </p:txBody>
      </p:sp>
      <p:grpSp>
        <p:nvGrpSpPr>
          <p:cNvPr id="6" name="Group 6"/>
          <p:cNvGrpSpPr/>
          <p:nvPr/>
        </p:nvGrpSpPr>
        <p:grpSpPr>
          <a:xfrm>
            <a:off x="12686136" y="2352980"/>
            <a:ext cx="4337093" cy="1962545"/>
            <a:chOff x="0" y="0"/>
            <a:chExt cx="1796233" cy="812800"/>
          </a:xfrm>
        </p:grpSpPr>
        <p:sp>
          <p:nvSpPr>
            <p:cNvPr id="7" name="Freeform 7"/>
            <p:cNvSpPr/>
            <p:nvPr/>
          </p:nvSpPr>
          <p:spPr>
            <a:xfrm>
              <a:off x="0" y="0"/>
              <a:ext cx="1796233" cy="812800"/>
            </a:xfrm>
            <a:custGeom>
              <a:avLst/>
              <a:gdLst/>
              <a:ahLst/>
              <a:cxnLst/>
              <a:rect l="l" t="t" r="r" b="b"/>
              <a:pathLst>
                <a:path w="1796233" h="812800">
                  <a:moveTo>
                    <a:pt x="1796233" y="406400"/>
                  </a:moveTo>
                  <a:lnTo>
                    <a:pt x="1389833" y="0"/>
                  </a:lnTo>
                  <a:lnTo>
                    <a:pt x="1389833" y="203200"/>
                  </a:lnTo>
                  <a:lnTo>
                    <a:pt x="0" y="203200"/>
                  </a:lnTo>
                  <a:lnTo>
                    <a:pt x="0" y="609600"/>
                  </a:lnTo>
                  <a:lnTo>
                    <a:pt x="1389833" y="609600"/>
                  </a:lnTo>
                  <a:lnTo>
                    <a:pt x="1389833" y="812800"/>
                  </a:lnTo>
                  <a:lnTo>
                    <a:pt x="1796233" y="406400"/>
                  </a:lnTo>
                  <a:close/>
                </a:path>
              </a:pathLst>
            </a:custGeom>
            <a:solidFill>
              <a:srgbClr val="A6D98C"/>
            </a:solidFill>
          </p:spPr>
          <p:txBody>
            <a:bodyPr/>
            <a:lstStyle/>
            <a:p>
              <a:endParaRPr lang="en-GB"/>
            </a:p>
          </p:txBody>
        </p:sp>
        <p:sp>
          <p:nvSpPr>
            <p:cNvPr id="8" name="TextBox 8"/>
            <p:cNvSpPr txBox="1"/>
            <p:nvPr/>
          </p:nvSpPr>
          <p:spPr>
            <a:xfrm>
              <a:off x="0" y="69850"/>
              <a:ext cx="1694633" cy="539750"/>
            </a:xfrm>
            <a:prstGeom prst="rect">
              <a:avLst/>
            </a:prstGeom>
          </p:spPr>
          <p:txBody>
            <a:bodyPr lIns="50800" tIns="50800" rIns="50800" bIns="50800" rtlCol="0" anchor="ctr"/>
            <a:lstStyle/>
            <a:p>
              <a:pPr algn="ctr">
                <a:lnSpc>
                  <a:spcPts val="4531"/>
                </a:lnSpc>
              </a:pPr>
              <a:r>
                <a:rPr lang="en-US" sz="3236">
                  <a:solidFill>
                    <a:srgbClr val="000000"/>
                  </a:solidFill>
                  <a:latin typeface="Arial Bold"/>
                </a:rPr>
                <a:t>Disengage</a:t>
              </a:r>
            </a:p>
          </p:txBody>
        </p:sp>
      </p:grpSp>
      <p:grpSp>
        <p:nvGrpSpPr>
          <p:cNvPr id="9" name="Group 9"/>
          <p:cNvGrpSpPr/>
          <p:nvPr/>
        </p:nvGrpSpPr>
        <p:grpSpPr>
          <a:xfrm>
            <a:off x="6811438" y="2352980"/>
            <a:ext cx="4337093" cy="1962545"/>
            <a:chOff x="0" y="0"/>
            <a:chExt cx="1796233" cy="812800"/>
          </a:xfrm>
        </p:grpSpPr>
        <p:sp>
          <p:nvSpPr>
            <p:cNvPr id="10" name="Freeform 10"/>
            <p:cNvSpPr/>
            <p:nvPr/>
          </p:nvSpPr>
          <p:spPr>
            <a:xfrm>
              <a:off x="0" y="0"/>
              <a:ext cx="1796233" cy="812800"/>
            </a:xfrm>
            <a:custGeom>
              <a:avLst/>
              <a:gdLst/>
              <a:ahLst/>
              <a:cxnLst/>
              <a:rect l="l" t="t" r="r" b="b"/>
              <a:pathLst>
                <a:path w="1796233" h="812800">
                  <a:moveTo>
                    <a:pt x="1796233" y="406400"/>
                  </a:moveTo>
                  <a:lnTo>
                    <a:pt x="1389833" y="0"/>
                  </a:lnTo>
                  <a:lnTo>
                    <a:pt x="1389833" y="203200"/>
                  </a:lnTo>
                  <a:lnTo>
                    <a:pt x="0" y="203200"/>
                  </a:lnTo>
                  <a:lnTo>
                    <a:pt x="0" y="609600"/>
                  </a:lnTo>
                  <a:lnTo>
                    <a:pt x="1389833" y="609600"/>
                  </a:lnTo>
                  <a:lnTo>
                    <a:pt x="1389833" y="812800"/>
                  </a:lnTo>
                  <a:lnTo>
                    <a:pt x="1796233" y="406400"/>
                  </a:lnTo>
                  <a:close/>
                </a:path>
              </a:pathLst>
            </a:custGeom>
            <a:solidFill>
              <a:srgbClr val="A6D98C"/>
            </a:solidFill>
          </p:spPr>
          <p:txBody>
            <a:bodyPr/>
            <a:lstStyle/>
            <a:p>
              <a:endParaRPr lang="en-GB"/>
            </a:p>
          </p:txBody>
        </p:sp>
        <p:sp>
          <p:nvSpPr>
            <p:cNvPr id="11" name="TextBox 11"/>
            <p:cNvSpPr txBox="1"/>
            <p:nvPr/>
          </p:nvSpPr>
          <p:spPr>
            <a:xfrm>
              <a:off x="0" y="79375"/>
              <a:ext cx="1694633" cy="530225"/>
            </a:xfrm>
            <a:prstGeom prst="rect">
              <a:avLst/>
            </a:prstGeom>
          </p:spPr>
          <p:txBody>
            <a:bodyPr lIns="50800" tIns="50800" rIns="50800" bIns="50800" rtlCol="0" anchor="ctr"/>
            <a:lstStyle/>
            <a:p>
              <a:pPr algn="ctr">
                <a:lnSpc>
                  <a:spcPts val="4391"/>
                </a:lnSpc>
              </a:pPr>
              <a:r>
                <a:rPr lang="en-US" sz="3136">
                  <a:solidFill>
                    <a:srgbClr val="000000"/>
                  </a:solidFill>
                  <a:latin typeface="Arial Bold"/>
                </a:rPr>
                <a:t>Support </a:t>
              </a:r>
            </a:p>
          </p:txBody>
        </p:sp>
      </p:grpSp>
      <p:grpSp>
        <p:nvGrpSpPr>
          <p:cNvPr id="12" name="Group 12"/>
          <p:cNvGrpSpPr/>
          <p:nvPr/>
        </p:nvGrpSpPr>
        <p:grpSpPr>
          <a:xfrm>
            <a:off x="940821" y="2372030"/>
            <a:ext cx="4337093" cy="1962545"/>
            <a:chOff x="0" y="0"/>
            <a:chExt cx="1796233" cy="812800"/>
          </a:xfrm>
        </p:grpSpPr>
        <p:sp>
          <p:nvSpPr>
            <p:cNvPr id="13" name="Freeform 13"/>
            <p:cNvSpPr/>
            <p:nvPr/>
          </p:nvSpPr>
          <p:spPr>
            <a:xfrm>
              <a:off x="0" y="0"/>
              <a:ext cx="1796233" cy="812800"/>
            </a:xfrm>
            <a:custGeom>
              <a:avLst/>
              <a:gdLst/>
              <a:ahLst/>
              <a:cxnLst/>
              <a:rect l="l" t="t" r="r" b="b"/>
              <a:pathLst>
                <a:path w="1796233" h="812800">
                  <a:moveTo>
                    <a:pt x="1796233" y="406400"/>
                  </a:moveTo>
                  <a:lnTo>
                    <a:pt x="1389833" y="0"/>
                  </a:lnTo>
                  <a:lnTo>
                    <a:pt x="1389833" y="203200"/>
                  </a:lnTo>
                  <a:lnTo>
                    <a:pt x="0" y="203200"/>
                  </a:lnTo>
                  <a:lnTo>
                    <a:pt x="0" y="609600"/>
                  </a:lnTo>
                  <a:lnTo>
                    <a:pt x="1389833" y="609600"/>
                  </a:lnTo>
                  <a:lnTo>
                    <a:pt x="1389833" y="812800"/>
                  </a:lnTo>
                  <a:lnTo>
                    <a:pt x="1796233" y="406400"/>
                  </a:lnTo>
                  <a:close/>
                </a:path>
              </a:pathLst>
            </a:custGeom>
            <a:solidFill>
              <a:srgbClr val="A6D98C"/>
            </a:solidFill>
          </p:spPr>
          <p:txBody>
            <a:bodyPr/>
            <a:lstStyle/>
            <a:p>
              <a:endParaRPr lang="en-GB"/>
            </a:p>
          </p:txBody>
        </p:sp>
        <p:sp>
          <p:nvSpPr>
            <p:cNvPr id="14" name="TextBox 14"/>
            <p:cNvSpPr txBox="1"/>
            <p:nvPr/>
          </p:nvSpPr>
          <p:spPr>
            <a:xfrm>
              <a:off x="0" y="88900"/>
              <a:ext cx="1694633" cy="520700"/>
            </a:xfrm>
            <a:prstGeom prst="rect">
              <a:avLst/>
            </a:prstGeom>
          </p:spPr>
          <p:txBody>
            <a:bodyPr lIns="50800" tIns="50800" rIns="50800" bIns="50800" rtlCol="0" anchor="ctr"/>
            <a:lstStyle/>
            <a:p>
              <a:pPr algn="ctr">
                <a:lnSpc>
                  <a:spcPts val="4251"/>
                </a:lnSpc>
              </a:pPr>
              <a:r>
                <a:rPr lang="en-US" sz="3036">
                  <a:solidFill>
                    <a:srgbClr val="000000"/>
                  </a:solidFill>
                  <a:latin typeface="Arial Bold"/>
                </a:rPr>
                <a:t>Engage</a:t>
              </a:r>
            </a:p>
          </p:txBody>
        </p:sp>
      </p:grpSp>
      <p:sp>
        <p:nvSpPr>
          <p:cNvPr id="15" name="TextBox 15"/>
          <p:cNvSpPr txBox="1"/>
          <p:nvPr/>
        </p:nvSpPr>
        <p:spPr>
          <a:xfrm>
            <a:off x="940821" y="4619293"/>
            <a:ext cx="16746682" cy="1038889"/>
          </a:xfrm>
          <a:prstGeom prst="rect">
            <a:avLst/>
          </a:prstGeom>
        </p:spPr>
        <p:txBody>
          <a:bodyPr lIns="0" tIns="0" rIns="0" bIns="0" rtlCol="0" anchor="t">
            <a:spAutoFit/>
          </a:bodyPr>
          <a:lstStyle/>
          <a:p>
            <a:pPr>
              <a:lnSpc>
                <a:spcPts val="2579"/>
              </a:lnSpc>
              <a:spcBef>
                <a:spcPct val="0"/>
              </a:spcBef>
            </a:pPr>
            <a:r>
              <a:rPr lang="en-US" sz="2529">
                <a:solidFill>
                  <a:srgbClr val="000000"/>
                </a:solidFill>
                <a:latin typeface="Arial Bold"/>
              </a:rPr>
              <a:t>The Plan: </a:t>
            </a:r>
            <a:r>
              <a:rPr lang="en-US" sz="2529">
                <a:solidFill>
                  <a:srgbClr val="000000"/>
                </a:solidFill>
                <a:latin typeface="Arial"/>
              </a:rPr>
              <a:t>Note down anything that you may find helpful to support your client. When you might see them, speak to them, any little goals that you might set together. Anything they might need to read, look at or prepare in advance to make things easier, such as flask of tea, a change of clothes, car park procedures, etc.</a:t>
            </a:r>
          </a:p>
        </p:txBody>
      </p:sp>
      <p:sp>
        <p:nvSpPr>
          <p:cNvPr id="16" name="Freeform 16"/>
          <p:cNvSpPr/>
          <p:nvPr/>
        </p:nvSpPr>
        <p:spPr>
          <a:xfrm>
            <a:off x="3658356" y="5822046"/>
            <a:ext cx="12006093" cy="3684231"/>
          </a:xfrm>
          <a:custGeom>
            <a:avLst/>
            <a:gdLst/>
            <a:ahLst/>
            <a:cxnLst/>
            <a:rect l="l" t="t" r="r" b="b"/>
            <a:pathLst>
              <a:path w="12006093" h="3684231">
                <a:moveTo>
                  <a:pt x="0" y="0"/>
                </a:moveTo>
                <a:lnTo>
                  <a:pt x="12006093" y="0"/>
                </a:lnTo>
                <a:lnTo>
                  <a:pt x="12006093" y="3684231"/>
                </a:lnTo>
                <a:lnTo>
                  <a:pt x="0" y="3684231"/>
                </a:lnTo>
                <a:lnTo>
                  <a:pt x="0" y="0"/>
                </a:lnTo>
                <a:close/>
              </a:path>
            </a:pathLst>
          </a:custGeom>
          <a:blipFill>
            <a:blip r:embed="rId2"/>
            <a:stretch>
              <a:fillRect l="-24454" t="-103472" r="-28793" b="-77441"/>
            </a:stretch>
          </a:blipFill>
        </p:spPr>
        <p:txBody>
          <a:bodyPr/>
          <a:lstStyle/>
          <a:p>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661403" y="9684428"/>
            <a:ext cx="432522" cy="0"/>
          </a:xfrm>
          <a:prstGeom prst="line">
            <a:avLst/>
          </a:prstGeom>
          <a:ln w="28575" cap="flat">
            <a:solidFill>
              <a:srgbClr val="000000"/>
            </a:solidFill>
            <a:prstDash val="solid"/>
            <a:headEnd type="none" w="sm" len="sm"/>
            <a:tailEnd type="none" w="sm" len="sm"/>
          </a:ln>
        </p:spPr>
        <p:txBody>
          <a:bodyPr/>
          <a:lstStyle/>
          <a:p>
            <a:endParaRPr lang="en-GB"/>
          </a:p>
        </p:txBody>
      </p:sp>
      <p:sp>
        <p:nvSpPr>
          <p:cNvPr id="3" name="TextBox 3"/>
          <p:cNvSpPr txBox="1"/>
          <p:nvPr/>
        </p:nvSpPr>
        <p:spPr>
          <a:xfrm>
            <a:off x="504683" y="454502"/>
            <a:ext cx="16950603" cy="1006502"/>
          </a:xfrm>
          <a:prstGeom prst="rect">
            <a:avLst/>
          </a:prstGeom>
        </p:spPr>
        <p:txBody>
          <a:bodyPr lIns="0" tIns="0" rIns="0" bIns="0" rtlCol="0" anchor="t">
            <a:spAutoFit/>
          </a:bodyPr>
          <a:lstStyle/>
          <a:p>
            <a:pPr>
              <a:lnSpc>
                <a:spcPts val="6659"/>
              </a:lnSpc>
            </a:pPr>
            <a:r>
              <a:rPr lang="en-US" sz="6528">
                <a:solidFill>
                  <a:srgbClr val="AB650C"/>
                </a:solidFill>
                <a:latin typeface="Arial Bold"/>
              </a:rPr>
              <a:t>Urgent Mental Health Response</a:t>
            </a:r>
          </a:p>
        </p:txBody>
      </p:sp>
      <p:sp>
        <p:nvSpPr>
          <p:cNvPr id="4" name="TextBox 4"/>
          <p:cNvSpPr txBox="1"/>
          <p:nvPr/>
        </p:nvSpPr>
        <p:spPr>
          <a:xfrm>
            <a:off x="9683784" y="9706115"/>
            <a:ext cx="387761" cy="487758"/>
          </a:xfrm>
          <a:prstGeom prst="rect">
            <a:avLst/>
          </a:prstGeom>
        </p:spPr>
        <p:txBody>
          <a:bodyPr lIns="0" tIns="0" rIns="0" bIns="0" rtlCol="0" anchor="t">
            <a:spAutoFit/>
          </a:bodyPr>
          <a:lstStyle/>
          <a:p>
            <a:pPr algn="ctr">
              <a:lnSpc>
                <a:spcPts val="3842"/>
              </a:lnSpc>
            </a:pPr>
            <a:r>
              <a:rPr lang="en-US" sz="2744">
                <a:solidFill>
                  <a:srgbClr val="000000"/>
                </a:solidFill>
                <a:latin typeface="Arialle Bold"/>
              </a:rPr>
              <a:t>21</a:t>
            </a:r>
          </a:p>
        </p:txBody>
      </p:sp>
      <p:sp>
        <p:nvSpPr>
          <p:cNvPr id="5" name="TextBox 5"/>
          <p:cNvSpPr txBox="1"/>
          <p:nvPr/>
        </p:nvSpPr>
        <p:spPr>
          <a:xfrm>
            <a:off x="606644" y="1612114"/>
            <a:ext cx="16961532" cy="8163589"/>
          </a:xfrm>
          <a:prstGeom prst="rect">
            <a:avLst/>
          </a:prstGeom>
        </p:spPr>
        <p:txBody>
          <a:bodyPr lIns="0" tIns="0" rIns="0" bIns="0" rtlCol="0" anchor="t">
            <a:spAutoFit/>
          </a:bodyPr>
          <a:lstStyle/>
          <a:p>
            <a:pPr>
              <a:lnSpc>
                <a:spcPts val="2579"/>
              </a:lnSpc>
            </a:pPr>
            <a:r>
              <a:rPr lang="en-US" sz="2529">
                <a:solidFill>
                  <a:srgbClr val="000000"/>
                </a:solidFill>
                <a:latin typeface="Arial Bold"/>
              </a:rPr>
              <a:t>There may be a time when someone attending your group needs urgent support with their mental health. This can happen to anyone during their lifetime but knowing what to do to support them can really make a difference.</a:t>
            </a:r>
          </a:p>
          <a:p>
            <a:pPr>
              <a:lnSpc>
                <a:spcPts val="2579"/>
              </a:lnSpc>
            </a:pPr>
            <a:endParaRPr lang="en-US" sz="2529">
              <a:solidFill>
                <a:srgbClr val="000000"/>
              </a:solidFill>
              <a:latin typeface="Arial Bold"/>
            </a:endParaRPr>
          </a:p>
          <a:p>
            <a:pPr>
              <a:lnSpc>
                <a:spcPts val="2579"/>
              </a:lnSpc>
            </a:pPr>
            <a:r>
              <a:rPr lang="en-US" sz="2529">
                <a:solidFill>
                  <a:srgbClr val="000000"/>
                </a:solidFill>
                <a:latin typeface="Arial Bold"/>
              </a:rPr>
              <a:t>They may:</a:t>
            </a:r>
          </a:p>
          <a:p>
            <a:pPr>
              <a:lnSpc>
                <a:spcPts val="2579"/>
              </a:lnSpc>
            </a:pPr>
            <a:endParaRPr lang="en-US" sz="2529">
              <a:solidFill>
                <a:srgbClr val="000000"/>
              </a:solidFill>
              <a:latin typeface="Arial Bold"/>
            </a:endParaRPr>
          </a:p>
          <a:p>
            <a:pPr marL="546019" lvl="1" indent="-273010">
              <a:lnSpc>
                <a:spcPts val="2579"/>
              </a:lnSpc>
              <a:buFont typeface="Arial"/>
              <a:buChar char="•"/>
            </a:pPr>
            <a:r>
              <a:rPr lang="en-US" sz="2529">
                <a:solidFill>
                  <a:srgbClr val="000000"/>
                </a:solidFill>
                <a:latin typeface="Arial"/>
              </a:rPr>
              <a:t>Have </a:t>
            </a:r>
            <a:r>
              <a:rPr lang="en-US" sz="2529">
                <a:solidFill>
                  <a:srgbClr val="8C52FF"/>
                </a:solidFill>
                <a:latin typeface="Arial Bold"/>
              </a:rPr>
              <a:t>harmed themselves</a:t>
            </a:r>
            <a:r>
              <a:rPr lang="en-US" sz="2529">
                <a:solidFill>
                  <a:srgbClr val="000000"/>
                </a:solidFill>
                <a:latin typeface="Arial Bold"/>
              </a:rPr>
              <a:t> </a:t>
            </a:r>
            <a:r>
              <a:rPr lang="en-US" sz="2529">
                <a:solidFill>
                  <a:srgbClr val="000000"/>
                </a:solidFill>
                <a:latin typeface="Arial"/>
              </a:rPr>
              <a:t>and need medical attention</a:t>
            </a:r>
          </a:p>
          <a:p>
            <a:pPr marL="546019" lvl="1" indent="-273010">
              <a:lnSpc>
                <a:spcPts val="2579"/>
              </a:lnSpc>
              <a:buFont typeface="Arial"/>
              <a:buChar char="•"/>
            </a:pPr>
            <a:r>
              <a:rPr lang="en-US" sz="2529">
                <a:solidFill>
                  <a:srgbClr val="000000"/>
                </a:solidFill>
                <a:latin typeface="Arial"/>
              </a:rPr>
              <a:t>Be having </a:t>
            </a:r>
            <a:r>
              <a:rPr lang="en-US" sz="2529">
                <a:solidFill>
                  <a:srgbClr val="8C52FF"/>
                </a:solidFill>
                <a:latin typeface="Arial Bold"/>
              </a:rPr>
              <a:t>suicidal feelings</a:t>
            </a:r>
            <a:r>
              <a:rPr lang="en-US" sz="2529">
                <a:solidFill>
                  <a:srgbClr val="000000"/>
                </a:solidFill>
                <a:latin typeface="Arial"/>
              </a:rPr>
              <a:t>, and feel they may act on them</a:t>
            </a:r>
          </a:p>
          <a:p>
            <a:pPr marL="546019" lvl="1" indent="-273010">
              <a:lnSpc>
                <a:spcPts val="2579"/>
              </a:lnSpc>
              <a:buFont typeface="Arial"/>
              <a:buChar char="•"/>
            </a:pPr>
            <a:r>
              <a:rPr lang="en-US" sz="2529">
                <a:solidFill>
                  <a:srgbClr val="000000"/>
                </a:solidFill>
                <a:latin typeface="Arial"/>
              </a:rPr>
              <a:t>Be putting themselves or someone else at</a:t>
            </a:r>
            <a:r>
              <a:rPr lang="en-US" sz="2529">
                <a:solidFill>
                  <a:srgbClr val="000000"/>
                </a:solidFill>
                <a:latin typeface="Arial Bold"/>
              </a:rPr>
              <a:t> </a:t>
            </a:r>
            <a:r>
              <a:rPr lang="en-US" sz="2529">
                <a:solidFill>
                  <a:srgbClr val="8C52FF"/>
                </a:solidFill>
                <a:latin typeface="Arial Bold"/>
              </a:rPr>
              <a:t>immediate, serious risk of harm.</a:t>
            </a:r>
          </a:p>
          <a:p>
            <a:pPr>
              <a:lnSpc>
                <a:spcPts val="2579"/>
              </a:lnSpc>
            </a:pPr>
            <a:endParaRPr lang="en-US" sz="2529">
              <a:solidFill>
                <a:srgbClr val="8C52FF"/>
              </a:solidFill>
              <a:latin typeface="Arial Bold"/>
            </a:endParaRPr>
          </a:p>
          <a:p>
            <a:pPr>
              <a:lnSpc>
                <a:spcPts val="2579"/>
              </a:lnSpc>
            </a:pPr>
            <a:r>
              <a:rPr lang="en-US" sz="2529">
                <a:solidFill>
                  <a:srgbClr val="8C52FF"/>
                </a:solidFill>
                <a:latin typeface="Arial Bold"/>
              </a:rPr>
              <a:t>If they are not safe by themselves:</a:t>
            </a:r>
            <a:r>
              <a:rPr lang="en-US" sz="2529">
                <a:solidFill>
                  <a:srgbClr val="8C52FF"/>
                </a:solidFill>
                <a:latin typeface="Arial"/>
              </a:rPr>
              <a:t> </a:t>
            </a:r>
            <a:r>
              <a:rPr lang="en-US" sz="2529">
                <a:solidFill>
                  <a:srgbClr val="000000"/>
                </a:solidFill>
                <a:latin typeface="Arial"/>
              </a:rPr>
              <a:t>Stay with them and help them to </a:t>
            </a:r>
            <a:r>
              <a:rPr lang="en-US" sz="2529">
                <a:solidFill>
                  <a:srgbClr val="000000"/>
                </a:solidFill>
                <a:latin typeface="Arial Bold"/>
              </a:rPr>
              <a:t>call 999</a:t>
            </a:r>
            <a:r>
              <a:rPr lang="en-US" sz="2529">
                <a:solidFill>
                  <a:srgbClr val="000000"/>
                </a:solidFill>
                <a:latin typeface="Arial"/>
              </a:rPr>
              <a:t> or let others know and </a:t>
            </a:r>
            <a:r>
              <a:rPr lang="en-US" sz="2529">
                <a:solidFill>
                  <a:srgbClr val="000000"/>
                </a:solidFill>
                <a:latin typeface="Arial Bold"/>
              </a:rPr>
              <a:t>take them to A&amp;E.</a:t>
            </a:r>
          </a:p>
          <a:p>
            <a:pPr>
              <a:lnSpc>
                <a:spcPts val="2579"/>
              </a:lnSpc>
            </a:pPr>
            <a:endParaRPr lang="en-US" sz="2529">
              <a:solidFill>
                <a:srgbClr val="000000"/>
              </a:solidFill>
              <a:latin typeface="Arial Bold"/>
            </a:endParaRPr>
          </a:p>
          <a:p>
            <a:pPr>
              <a:lnSpc>
                <a:spcPts val="2579"/>
              </a:lnSpc>
            </a:pPr>
            <a:r>
              <a:rPr lang="en-US" sz="2529">
                <a:solidFill>
                  <a:srgbClr val="8C52FF"/>
                </a:solidFill>
                <a:latin typeface="Arial Bold"/>
              </a:rPr>
              <a:t>If they can keep themselves safe for a little while:</a:t>
            </a:r>
            <a:r>
              <a:rPr lang="en-US" sz="2529">
                <a:solidFill>
                  <a:srgbClr val="000000"/>
                </a:solidFill>
                <a:latin typeface="Arial"/>
              </a:rPr>
              <a:t> You can help them to </a:t>
            </a:r>
            <a:r>
              <a:rPr lang="en-US" sz="2529">
                <a:solidFill>
                  <a:srgbClr val="000000"/>
                </a:solidFill>
                <a:latin typeface="Arial Bold"/>
              </a:rPr>
              <a:t>contact their GP</a:t>
            </a:r>
            <a:r>
              <a:rPr lang="en-US" sz="2529">
                <a:solidFill>
                  <a:srgbClr val="000000"/>
                </a:solidFill>
                <a:latin typeface="Arial"/>
              </a:rPr>
              <a:t> or alternatively you can get quick medical advice by </a:t>
            </a:r>
            <a:r>
              <a:rPr lang="en-US" sz="2529">
                <a:solidFill>
                  <a:srgbClr val="000000"/>
                </a:solidFill>
                <a:latin typeface="Arial Bold"/>
              </a:rPr>
              <a:t>calling the NHS on 111</a:t>
            </a:r>
            <a:r>
              <a:rPr lang="en-US" sz="2529">
                <a:solidFill>
                  <a:srgbClr val="000000"/>
                </a:solidFill>
                <a:latin typeface="Arial"/>
              </a:rPr>
              <a:t>. You can also encourage them to </a:t>
            </a:r>
            <a:r>
              <a:rPr lang="en-US" sz="2529">
                <a:solidFill>
                  <a:srgbClr val="000000"/>
                </a:solidFill>
                <a:latin typeface="Arial Bold"/>
              </a:rPr>
              <a:t>call the Samaritans on 116 123 </a:t>
            </a:r>
            <a:r>
              <a:rPr lang="en-US" sz="2529">
                <a:solidFill>
                  <a:srgbClr val="000000"/>
                </a:solidFill>
                <a:latin typeface="Arial"/>
              </a:rPr>
              <a:t>or to contact one of the services detailed in the following pages.</a:t>
            </a:r>
          </a:p>
          <a:p>
            <a:pPr>
              <a:lnSpc>
                <a:spcPts val="2579"/>
              </a:lnSpc>
            </a:pPr>
            <a:endParaRPr lang="en-US" sz="2529">
              <a:solidFill>
                <a:srgbClr val="000000"/>
              </a:solidFill>
              <a:latin typeface="Arial"/>
            </a:endParaRPr>
          </a:p>
          <a:p>
            <a:pPr>
              <a:lnSpc>
                <a:spcPts val="2579"/>
              </a:lnSpc>
            </a:pPr>
            <a:r>
              <a:rPr lang="en-US" sz="2529">
                <a:solidFill>
                  <a:srgbClr val="8C52FF"/>
                </a:solidFill>
                <a:latin typeface="Arial Bold"/>
              </a:rPr>
              <a:t>If you or others feel in danger:</a:t>
            </a:r>
            <a:r>
              <a:rPr lang="en-US" sz="2529">
                <a:solidFill>
                  <a:srgbClr val="000000"/>
                </a:solidFill>
                <a:latin typeface="Arial"/>
              </a:rPr>
              <a:t> </a:t>
            </a:r>
            <a:r>
              <a:rPr lang="en-US" sz="2529">
                <a:solidFill>
                  <a:srgbClr val="000000"/>
                </a:solidFill>
                <a:latin typeface="Arial Bold"/>
              </a:rPr>
              <a:t>Call 999</a:t>
            </a:r>
            <a:r>
              <a:rPr lang="en-US" sz="2529">
                <a:solidFill>
                  <a:srgbClr val="000000"/>
                </a:solidFill>
                <a:latin typeface="Arial"/>
              </a:rPr>
              <a:t> and ask the Police to help. You may be worried about getting the person in trouble, but it's important that you keep yourself and the other members of your group safe.</a:t>
            </a:r>
          </a:p>
          <a:p>
            <a:pPr>
              <a:lnSpc>
                <a:spcPts val="2579"/>
              </a:lnSpc>
            </a:pPr>
            <a:endParaRPr lang="en-US" sz="2529">
              <a:solidFill>
                <a:srgbClr val="000000"/>
              </a:solidFill>
              <a:latin typeface="Arial"/>
            </a:endParaRPr>
          </a:p>
          <a:p>
            <a:pPr>
              <a:lnSpc>
                <a:spcPts val="2579"/>
              </a:lnSpc>
            </a:pPr>
            <a:r>
              <a:rPr lang="en-US" sz="2529">
                <a:solidFill>
                  <a:srgbClr val="8C52FF"/>
                </a:solidFill>
                <a:latin typeface="Arial Bold"/>
              </a:rPr>
              <a:t>If applicable</a:t>
            </a:r>
            <a:r>
              <a:rPr lang="en-US" sz="2529">
                <a:solidFill>
                  <a:srgbClr val="000000"/>
                </a:solidFill>
                <a:latin typeface="Arial"/>
              </a:rPr>
              <a:t>, please also contact the person who made the referral into your group to inform them of the situation.</a:t>
            </a:r>
          </a:p>
          <a:p>
            <a:pPr>
              <a:lnSpc>
                <a:spcPts val="2579"/>
              </a:lnSpc>
            </a:pPr>
            <a:endParaRPr lang="en-US" sz="2529">
              <a:solidFill>
                <a:srgbClr val="000000"/>
              </a:solidFill>
              <a:latin typeface="Arial"/>
            </a:endParaRPr>
          </a:p>
          <a:p>
            <a:pPr>
              <a:lnSpc>
                <a:spcPts val="2579"/>
              </a:lnSpc>
            </a:pPr>
            <a:r>
              <a:rPr lang="en-US" sz="2529">
                <a:solidFill>
                  <a:srgbClr val="000000"/>
                </a:solidFill>
                <a:latin typeface="Arial"/>
              </a:rPr>
              <a:t>Further places to signpost the person to are listed in the section on additional support in this booklet.</a:t>
            </a:r>
          </a:p>
          <a:p>
            <a:pPr>
              <a:lnSpc>
                <a:spcPts val="2579"/>
              </a:lnSpc>
            </a:pPr>
            <a:endParaRPr lang="en-US" sz="2529">
              <a:solidFill>
                <a:srgbClr val="000000"/>
              </a:solidFill>
              <a:latin typeface="Arial"/>
            </a:endParaRPr>
          </a:p>
          <a:p>
            <a:pPr>
              <a:lnSpc>
                <a:spcPts val="2579"/>
              </a:lnSpc>
              <a:spcBef>
                <a:spcPct val="0"/>
              </a:spcBef>
            </a:pPr>
            <a:endParaRPr lang="en-US" sz="2529">
              <a:solidFill>
                <a:srgbClr val="000000"/>
              </a:solidFill>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661403" y="9684428"/>
            <a:ext cx="432522" cy="0"/>
          </a:xfrm>
          <a:prstGeom prst="line">
            <a:avLst/>
          </a:prstGeom>
          <a:ln w="28575" cap="flat">
            <a:solidFill>
              <a:srgbClr val="000000"/>
            </a:solidFill>
            <a:prstDash val="solid"/>
            <a:headEnd type="none" w="sm" len="sm"/>
            <a:tailEnd type="none" w="sm" len="sm"/>
          </a:ln>
        </p:spPr>
        <p:txBody>
          <a:bodyPr/>
          <a:lstStyle/>
          <a:p>
            <a:endParaRPr lang="en-GB"/>
          </a:p>
        </p:txBody>
      </p:sp>
      <p:sp>
        <p:nvSpPr>
          <p:cNvPr id="3" name="TextBox 3"/>
          <p:cNvSpPr txBox="1"/>
          <p:nvPr/>
        </p:nvSpPr>
        <p:spPr>
          <a:xfrm>
            <a:off x="504683" y="454502"/>
            <a:ext cx="16950603" cy="1844702"/>
          </a:xfrm>
          <a:prstGeom prst="rect">
            <a:avLst/>
          </a:prstGeom>
        </p:spPr>
        <p:txBody>
          <a:bodyPr lIns="0" tIns="0" rIns="0" bIns="0" rtlCol="0" anchor="t">
            <a:spAutoFit/>
          </a:bodyPr>
          <a:lstStyle/>
          <a:p>
            <a:pPr>
              <a:lnSpc>
                <a:spcPts val="6659"/>
              </a:lnSpc>
            </a:pPr>
            <a:r>
              <a:rPr lang="en-US" sz="6528">
                <a:solidFill>
                  <a:srgbClr val="000000"/>
                </a:solidFill>
                <a:latin typeface="Arial Bold"/>
              </a:rPr>
              <a:t>Nature Buddy </a:t>
            </a:r>
          </a:p>
          <a:p>
            <a:pPr>
              <a:lnSpc>
                <a:spcPts val="6659"/>
              </a:lnSpc>
            </a:pPr>
            <a:r>
              <a:rPr lang="en-US" sz="6528">
                <a:solidFill>
                  <a:srgbClr val="AB650C"/>
                </a:solidFill>
                <a:latin typeface="Arial Bold"/>
              </a:rPr>
              <a:t>Feedback</a:t>
            </a:r>
          </a:p>
        </p:txBody>
      </p:sp>
      <p:sp>
        <p:nvSpPr>
          <p:cNvPr id="4" name="TextBox 4"/>
          <p:cNvSpPr txBox="1"/>
          <p:nvPr/>
        </p:nvSpPr>
        <p:spPr>
          <a:xfrm>
            <a:off x="9683784" y="9706115"/>
            <a:ext cx="387761" cy="487758"/>
          </a:xfrm>
          <a:prstGeom prst="rect">
            <a:avLst/>
          </a:prstGeom>
        </p:spPr>
        <p:txBody>
          <a:bodyPr lIns="0" tIns="0" rIns="0" bIns="0" rtlCol="0" anchor="t">
            <a:spAutoFit/>
          </a:bodyPr>
          <a:lstStyle/>
          <a:p>
            <a:pPr algn="ctr">
              <a:lnSpc>
                <a:spcPts val="3842"/>
              </a:lnSpc>
            </a:pPr>
            <a:r>
              <a:rPr lang="en-US" sz="2744">
                <a:solidFill>
                  <a:srgbClr val="000000"/>
                </a:solidFill>
                <a:latin typeface="Arialle Bold"/>
              </a:rPr>
              <a:t>22</a:t>
            </a:r>
          </a:p>
        </p:txBody>
      </p:sp>
      <p:sp>
        <p:nvSpPr>
          <p:cNvPr id="5" name="TextBox 5"/>
          <p:cNvSpPr txBox="1"/>
          <p:nvPr/>
        </p:nvSpPr>
        <p:spPr>
          <a:xfrm>
            <a:off x="499219" y="2594337"/>
            <a:ext cx="16961532" cy="1129186"/>
          </a:xfrm>
          <a:prstGeom prst="rect">
            <a:avLst/>
          </a:prstGeom>
        </p:spPr>
        <p:txBody>
          <a:bodyPr lIns="0" tIns="0" rIns="0" bIns="0" rtlCol="0" anchor="t">
            <a:spAutoFit/>
          </a:bodyPr>
          <a:lstStyle/>
          <a:p>
            <a:pPr>
              <a:lnSpc>
                <a:spcPts val="2783"/>
              </a:lnSpc>
            </a:pPr>
            <a:r>
              <a:rPr lang="en-US" sz="2729">
                <a:solidFill>
                  <a:srgbClr val="000000"/>
                </a:solidFill>
                <a:latin typeface="Arial"/>
              </a:rPr>
              <a:t>Keep a record of how its going if you can even if it’s just one sentence on an app or in a notebook that will jog</a:t>
            </a:r>
          </a:p>
          <a:p>
            <a:pPr>
              <a:lnSpc>
                <a:spcPts val="2783"/>
              </a:lnSpc>
            </a:pPr>
            <a:r>
              <a:rPr lang="en-US" sz="2729">
                <a:solidFill>
                  <a:srgbClr val="000000"/>
                </a:solidFill>
                <a:latin typeface="Arial"/>
              </a:rPr>
              <a:t>your memory at a later date and help our research.</a:t>
            </a:r>
          </a:p>
          <a:p>
            <a:pPr>
              <a:lnSpc>
                <a:spcPts val="2783"/>
              </a:lnSpc>
              <a:spcBef>
                <a:spcPct val="0"/>
              </a:spcBef>
            </a:pPr>
            <a:endParaRPr lang="en-US" sz="2729">
              <a:solidFill>
                <a:srgbClr val="000000"/>
              </a:solidFill>
              <a:latin typeface="Arial"/>
            </a:endParaRPr>
          </a:p>
        </p:txBody>
      </p:sp>
      <p:sp>
        <p:nvSpPr>
          <p:cNvPr id="6" name="Freeform 6"/>
          <p:cNvSpPr/>
          <p:nvPr/>
        </p:nvSpPr>
        <p:spPr>
          <a:xfrm flipH="1">
            <a:off x="12132912" y="5055579"/>
            <a:ext cx="6212238" cy="4932515"/>
          </a:xfrm>
          <a:custGeom>
            <a:avLst/>
            <a:gdLst/>
            <a:ahLst/>
            <a:cxnLst/>
            <a:rect l="l" t="t" r="r" b="b"/>
            <a:pathLst>
              <a:path w="6212238" h="4932515">
                <a:moveTo>
                  <a:pt x="6212238" y="0"/>
                </a:moveTo>
                <a:lnTo>
                  <a:pt x="0" y="0"/>
                </a:lnTo>
                <a:lnTo>
                  <a:pt x="0" y="4932515"/>
                </a:lnTo>
                <a:lnTo>
                  <a:pt x="6212238" y="4932515"/>
                </a:lnTo>
                <a:lnTo>
                  <a:pt x="6212238" y="0"/>
                </a:lnTo>
                <a:close/>
              </a:path>
            </a:pathLst>
          </a:custGeom>
          <a:blipFill>
            <a:blip r:embed="rId2"/>
            <a:stretch>
              <a:fillRect l="-78607" t="-151380" r="-248756" b="-51380"/>
            </a:stretch>
          </a:blipFill>
        </p:spPr>
        <p:txBody>
          <a:bodyPr/>
          <a:lstStyle/>
          <a:p>
            <a:endParaRPr lang="en-GB"/>
          </a:p>
        </p:txBody>
      </p:sp>
      <p:sp>
        <p:nvSpPr>
          <p:cNvPr id="7" name="TextBox 7"/>
          <p:cNvSpPr txBox="1"/>
          <p:nvPr/>
        </p:nvSpPr>
        <p:spPr>
          <a:xfrm>
            <a:off x="1028700" y="3803172"/>
            <a:ext cx="8848964" cy="2635554"/>
          </a:xfrm>
          <a:prstGeom prst="rect">
            <a:avLst/>
          </a:prstGeom>
        </p:spPr>
        <p:txBody>
          <a:bodyPr lIns="0" tIns="0" rIns="0" bIns="0" rtlCol="0" anchor="t">
            <a:spAutoFit/>
          </a:bodyPr>
          <a:lstStyle/>
          <a:p>
            <a:pPr>
              <a:lnSpc>
                <a:spcPts val="2551"/>
              </a:lnSpc>
              <a:spcBef>
                <a:spcPct val="0"/>
              </a:spcBef>
            </a:pPr>
            <a:r>
              <a:rPr lang="en-US" sz="2501">
                <a:solidFill>
                  <a:srgbClr val="000000"/>
                </a:solidFill>
                <a:latin typeface="Arial"/>
                <a:ea typeface="Arial"/>
              </a:rPr>
              <a:t>✔ This will help you to identify any patterns of behaviour.</a:t>
            </a:r>
          </a:p>
          <a:p>
            <a:pPr>
              <a:lnSpc>
                <a:spcPts val="2551"/>
              </a:lnSpc>
              <a:spcBef>
                <a:spcPct val="0"/>
              </a:spcBef>
            </a:pPr>
            <a:endParaRPr lang="en-US" sz="2501">
              <a:solidFill>
                <a:srgbClr val="000000"/>
              </a:solidFill>
              <a:latin typeface="Arial"/>
              <a:ea typeface="Arial"/>
            </a:endParaRPr>
          </a:p>
          <a:p>
            <a:pPr>
              <a:lnSpc>
                <a:spcPts val="2551"/>
              </a:lnSpc>
              <a:spcBef>
                <a:spcPct val="0"/>
              </a:spcBef>
            </a:pPr>
            <a:r>
              <a:rPr lang="en-US" sz="2501">
                <a:solidFill>
                  <a:srgbClr val="000000"/>
                </a:solidFill>
                <a:latin typeface="Arial"/>
                <a:ea typeface="Arial"/>
              </a:rPr>
              <a:t>✔ It will remind you of awesome memories</a:t>
            </a:r>
          </a:p>
          <a:p>
            <a:pPr>
              <a:lnSpc>
                <a:spcPts val="2551"/>
              </a:lnSpc>
              <a:spcBef>
                <a:spcPct val="0"/>
              </a:spcBef>
            </a:pPr>
            <a:endParaRPr lang="en-US" sz="2501">
              <a:solidFill>
                <a:srgbClr val="000000"/>
              </a:solidFill>
              <a:latin typeface="Arial"/>
              <a:ea typeface="Arial"/>
            </a:endParaRPr>
          </a:p>
          <a:p>
            <a:pPr>
              <a:lnSpc>
                <a:spcPts val="2551"/>
              </a:lnSpc>
              <a:spcBef>
                <a:spcPct val="0"/>
              </a:spcBef>
            </a:pPr>
            <a:r>
              <a:rPr lang="en-US" sz="2501">
                <a:solidFill>
                  <a:srgbClr val="000000"/>
                </a:solidFill>
                <a:latin typeface="Arial"/>
                <a:ea typeface="Arial"/>
              </a:rPr>
              <a:t>✔ It will help you to reflect when things don’t go to plan.</a:t>
            </a:r>
          </a:p>
          <a:p>
            <a:pPr>
              <a:lnSpc>
                <a:spcPts val="2551"/>
              </a:lnSpc>
              <a:spcBef>
                <a:spcPct val="0"/>
              </a:spcBef>
            </a:pPr>
            <a:endParaRPr lang="en-US" sz="2501">
              <a:solidFill>
                <a:srgbClr val="000000"/>
              </a:solidFill>
              <a:latin typeface="Arial"/>
              <a:ea typeface="Arial"/>
            </a:endParaRPr>
          </a:p>
          <a:p>
            <a:pPr>
              <a:lnSpc>
                <a:spcPts val="2551"/>
              </a:lnSpc>
              <a:spcBef>
                <a:spcPct val="0"/>
              </a:spcBef>
            </a:pPr>
            <a:endParaRPr lang="en-US" sz="2501">
              <a:solidFill>
                <a:srgbClr val="000000"/>
              </a:solidFill>
              <a:latin typeface="Arial"/>
              <a:ea typeface="Arial"/>
            </a:endParaRPr>
          </a:p>
          <a:p>
            <a:pPr algn="ctr">
              <a:lnSpc>
                <a:spcPts val="2551"/>
              </a:lnSpc>
              <a:spcBef>
                <a:spcPct val="0"/>
              </a:spcBef>
            </a:pPr>
            <a:endParaRPr lang="en-US" sz="2501">
              <a:solidFill>
                <a:srgbClr val="000000"/>
              </a:solidFill>
              <a:latin typeface="Arial"/>
              <a:ea typeface="Arial"/>
            </a:endParaRPr>
          </a:p>
        </p:txBody>
      </p:sp>
      <p:sp>
        <p:nvSpPr>
          <p:cNvPr id="10" name="Freeform 10"/>
          <p:cNvSpPr/>
          <p:nvPr/>
        </p:nvSpPr>
        <p:spPr>
          <a:xfrm>
            <a:off x="8436373" y="-44826"/>
            <a:ext cx="9239228" cy="2562963"/>
          </a:xfrm>
          <a:custGeom>
            <a:avLst/>
            <a:gdLst/>
            <a:ahLst/>
            <a:cxnLst/>
            <a:rect l="l" t="t" r="r" b="b"/>
            <a:pathLst>
              <a:path w="9239228" h="2562963">
                <a:moveTo>
                  <a:pt x="0" y="0"/>
                </a:moveTo>
                <a:lnTo>
                  <a:pt x="9239228" y="0"/>
                </a:lnTo>
                <a:lnTo>
                  <a:pt x="9239228" y="2562963"/>
                </a:lnTo>
                <a:lnTo>
                  <a:pt x="0" y="2562963"/>
                </a:lnTo>
                <a:lnTo>
                  <a:pt x="0" y="0"/>
                </a:lnTo>
                <a:close/>
              </a:path>
            </a:pathLst>
          </a:custGeom>
          <a:blipFill>
            <a:blip r:embed="rId3"/>
            <a:stretch>
              <a:fillRect l="-71334" t="-86751" r="-51280" b="-264659"/>
            </a:stretch>
          </a:blipFill>
        </p:spPr>
        <p:txBody>
          <a:bodyPr/>
          <a:lstStyle/>
          <a:p>
            <a:endParaRPr lang="en-GB"/>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661403" y="9684428"/>
            <a:ext cx="432522" cy="0"/>
          </a:xfrm>
          <a:prstGeom prst="line">
            <a:avLst/>
          </a:prstGeom>
          <a:ln w="28575" cap="flat">
            <a:solidFill>
              <a:srgbClr val="000000"/>
            </a:solidFill>
            <a:prstDash val="solid"/>
            <a:headEnd type="none" w="sm" len="sm"/>
            <a:tailEnd type="none" w="sm" len="sm"/>
          </a:ln>
        </p:spPr>
        <p:txBody>
          <a:bodyPr/>
          <a:lstStyle/>
          <a:p>
            <a:endParaRPr lang="en-GB"/>
          </a:p>
        </p:txBody>
      </p:sp>
      <p:sp>
        <p:nvSpPr>
          <p:cNvPr id="3" name="Freeform 3"/>
          <p:cNvSpPr/>
          <p:nvPr/>
        </p:nvSpPr>
        <p:spPr>
          <a:xfrm>
            <a:off x="528111" y="4395884"/>
            <a:ext cx="817321" cy="824535"/>
          </a:xfrm>
          <a:custGeom>
            <a:avLst/>
            <a:gdLst/>
            <a:ahLst/>
            <a:cxnLst/>
            <a:rect l="l" t="t" r="r" b="b"/>
            <a:pathLst>
              <a:path w="817321" h="824535">
                <a:moveTo>
                  <a:pt x="0" y="0"/>
                </a:moveTo>
                <a:lnTo>
                  <a:pt x="817320" y="0"/>
                </a:lnTo>
                <a:lnTo>
                  <a:pt x="817320" y="824535"/>
                </a:lnTo>
                <a:lnTo>
                  <a:pt x="0" y="824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526054" y="5729817"/>
            <a:ext cx="716446" cy="1075342"/>
          </a:xfrm>
          <a:custGeom>
            <a:avLst/>
            <a:gdLst/>
            <a:ahLst/>
            <a:cxnLst/>
            <a:rect l="l" t="t" r="r" b="b"/>
            <a:pathLst>
              <a:path w="716446" h="1075342">
                <a:moveTo>
                  <a:pt x="0" y="0"/>
                </a:moveTo>
                <a:lnTo>
                  <a:pt x="716446" y="0"/>
                </a:lnTo>
                <a:lnTo>
                  <a:pt x="716446" y="1075342"/>
                </a:lnTo>
                <a:lnTo>
                  <a:pt x="0" y="10753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526054" y="7355262"/>
            <a:ext cx="1057887" cy="809283"/>
          </a:xfrm>
          <a:custGeom>
            <a:avLst/>
            <a:gdLst/>
            <a:ahLst/>
            <a:cxnLst/>
            <a:rect l="l" t="t" r="r" b="b"/>
            <a:pathLst>
              <a:path w="1057887" h="809283">
                <a:moveTo>
                  <a:pt x="0" y="0"/>
                </a:moveTo>
                <a:lnTo>
                  <a:pt x="1057886" y="0"/>
                </a:lnTo>
                <a:lnTo>
                  <a:pt x="1057886" y="809283"/>
                </a:lnTo>
                <a:lnTo>
                  <a:pt x="0" y="8092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4588260" y="4173238"/>
            <a:ext cx="1203653" cy="1203653"/>
          </a:xfrm>
          <a:custGeom>
            <a:avLst/>
            <a:gdLst/>
            <a:ahLst/>
            <a:cxnLst/>
            <a:rect l="l" t="t" r="r" b="b"/>
            <a:pathLst>
              <a:path w="1203653" h="1203653">
                <a:moveTo>
                  <a:pt x="0" y="0"/>
                </a:moveTo>
                <a:lnTo>
                  <a:pt x="1203653" y="0"/>
                </a:lnTo>
                <a:lnTo>
                  <a:pt x="1203653" y="1203652"/>
                </a:lnTo>
                <a:lnTo>
                  <a:pt x="0" y="12036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p:cNvSpPr/>
          <p:nvPr/>
        </p:nvSpPr>
        <p:spPr>
          <a:xfrm>
            <a:off x="4700340" y="5906860"/>
            <a:ext cx="1125656" cy="882233"/>
          </a:xfrm>
          <a:custGeom>
            <a:avLst/>
            <a:gdLst/>
            <a:ahLst/>
            <a:cxnLst/>
            <a:rect l="l" t="t" r="r" b="b"/>
            <a:pathLst>
              <a:path w="1125656" h="882233">
                <a:moveTo>
                  <a:pt x="0" y="0"/>
                </a:moveTo>
                <a:lnTo>
                  <a:pt x="1125655" y="0"/>
                </a:lnTo>
                <a:lnTo>
                  <a:pt x="1125655" y="882233"/>
                </a:lnTo>
                <a:lnTo>
                  <a:pt x="0" y="8822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a:off x="4734423" y="7319062"/>
            <a:ext cx="1057490" cy="881682"/>
          </a:xfrm>
          <a:custGeom>
            <a:avLst/>
            <a:gdLst/>
            <a:ahLst/>
            <a:cxnLst/>
            <a:rect l="l" t="t" r="r" b="b"/>
            <a:pathLst>
              <a:path w="1057490" h="881682">
                <a:moveTo>
                  <a:pt x="0" y="0"/>
                </a:moveTo>
                <a:lnTo>
                  <a:pt x="1057490" y="0"/>
                </a:lnTo>
                <a:lnTo>
                  <a:pt x="1057490" y="881682"/>
                </a:lnTo>
                <a:lnTo>
                  <a:pt x="0" y="8816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9" name="Group 9"/>
          <p:cNvGrpSpPr>
            <a:grpSpLocks noChangeAspect="1"/>
          </p:cNvGrpSpPr>
          <p:nvPr/>
        </p:nvGrpSpPr>
        <p:grpSpPr>
          <a:xfrm>
            <a:off x="12025741" y="3646089"/>
            <a:ext cx="5393450" cy="5268614"/>
            <a:chOff x="0" y="0"/>
            <a:chExt cx="4828540" cy="4716780"/>
          </a:xfrm>
        </p:grpSpPr>
        <p:sp>
          <p:nvSpPr>
            <p:cNvPr id="10" name="Freeform 10"/>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14"/>
              <a:stretch>
                <a:fillRect l="-23408" r="-23408"/>
              </a:stretch>
            </a:blipFill>
          </p:spPr>
          <p:txBody>
            <a:bodyPr/>
            <a:lstStyle/>
            <a:p>
              <a:endParaRPr lang="en-GB"/>
            </a:p>
          </p:txBody>
        </p:sp>
      </p:grpSp>
      <p:sp>
        <p:nvSpPr>
          <p:cNvPr id="11" name="TextBox 11"/>
          <p:cNvSpPr txBox="1"/>
          <p:nvPr/>
        </p:nvSpPr>
        <p:spPr>
          <a:xfrm>
            <a:off x="504683" y="454502"/>
            <a:ext cx="16950603" cy="1006502"/>
          </a:xfrm>
          <a:prstGeom prst="rect">
            <a:avLst/>
          </a:prstGeom>
        </p:spPr>
        <p:txBody>
          <a:bodyPr lIns="0" tIns="0" rIns="0" bIns="0" rtlCol="0" anchor="t">
            <a:spAutoFit/>
          </a:bodyPr>
          <a:lstStyle/>
          <a:p>
            <a:pPr>
              <a:lnSpc>
                <a:spcPts val="6659"/>
              </a:lnSpc>
            </a:pPr>
            <a:r>
              <a:rPr lang="en-US" sz="6528">
                <a:solidFill>
                  <a:srgbClr val="AB650C"/>
                </a:solidFill>
                <a:latin typeface="Arial Bold"/>
              </a:rPr>
              <a:t>Sharing Success Stories and Case Studies</a:t>
            </a:r>
          </a:p>
        </p:txBody>
      </p:sp>
      <p:sp>
        <p:nvSpPr>
          <p:cNvPr id="12" name="TextBox 12"/>
          <p:cNvSpPr txBox="1"/>
          <p:nvPr/>
        </p:nvSpPr>
        <p:spPr>
          <a:xfrm>
            <a:off x="9683784" y="9706115"/>
            <a:ext cx="387761" cy="487758"/>
          </a:xfrm>
          <a:prstGeom prst="rect">
            <a:avLst/>
          </a:prstGeom>
        </p:spPr>
        <p:txBody>
          <a:bodyPr lIns="0" tIns="0" rIns="0" bIns="0" rtlCol="0" anchor="t">
            <a:spAutoFit/>
          </a:bodyPr>
          <a:lstStyle/>
          <a:p>
            <a:pPr algn="ctr">
              <a:lnSpc>
                <a:spcPts val="3842"/>
              </a:lnSpc>
            </a:pPr>
            <a:r>
              <a:rPr lang="en-US" sz="2744">
                <a:solidFill>
                  <a:srgbClr val="000000"/>
                </a:solidFill>
                <a:latin typeface="Arialle Bold"/>
              </a:rPr>
              <a:t>23</a:t>
            </a:r>
          </a:p>
        </p:txBody>
      </p:sp>
      <p:sp>
        <p:nvSpPr>
          <p:cNvPr id="13" name="TextBox 13"/>
          <p:cNvSpPr txBox="1"/>
          <p:nvPr/>
        </p:nvSpPr>
        <p:spPr>
          <a:xfrm>
            <a:off x="504683" y="1603967"/>
            <a:ext cx="17356567" cy="1481611"/>
          </a:xfrm>
          <a:prstGeom prst="rect">
            <a:avLst/>
          </a:prstGeom>
        </p:spPr>
        <p:txBody>
          <a:bodyPr lIns="0" tIns="0" rIns="0" bIns="0" rtlCol="0" anchor="t">
            <a:spAutoFit/>
          </a:bodyPr>
          <a:lstStyle/>
          <a:p>
            <a:pPr>
              <a:lnSpc>
                <a:spcPts val="2783"/>
              </a:lnSpc>
              <a:spcBef>
                <a:spcPct val="0"/>
              </a:spcBef>
            </a:pPr>
            <a:r>
              <a:rPr lang="en-US" sz="2729" dirty="0">
                <a:solidFill>
                  <a:srgbClr val="000000"/>
                </a:solidFill>
                <a:latin typeface="Arial"/>
              </a:rPr>
              <a:t>A set of numbers cannot fully describe the social and emotional impact of an experience, and so we would be really grateful if you would be prepared to share any stories, experiences and case studies with the </a:t>
            </a:r>
            <a:r>
              <a:rPr lang="en-US" sz="2729" dirty="0" err="1">
                <a:solidFill>
                  <a:srgbClr val="000000"/>
                </a:solidFill>
                <a:latin typeface="Arial"/>
              </a:rPr>
              <a:t>GreenSpace</a:t>
            </a:r>
            <a:r>
              <a:rPr lang="en-US" sz="2729" dirty="0">
                <a:solidFill>
                  <a:srgbClr val="000000"/>
                </a:solidFill>
                <a:latin typeface="Arial"/>
              </a:rPr>
              <a:t> team to demonstrate the effect that Nature buddies has on the individuals involved, whether that is from the perspective of a service user, or from someone within the </a:t>
            </a:r>
            <a:r>
              <a:rPr lang="en-US" sz="2729" dirty="0" err="1">
                <a:solidFill>
                  <a:srgbClr val="000000"/>
                </a:solidFill>
                <a:latin typeface="Arial"/>
              </a:rPr>
              <a:t>organisation</a:t>
            </a:r>
            <a:r>
              <a:rPr lang="en-US" sz="2729" dirty="0">
                <a:solidFill>
                  <a:srgbClr val="000000"/>
                </a:solidFill>
                <a:latin typeface="Arial"/>
              </a:rPr>
              <a:t> who is delivering the activities.</a:t>
            </a:r>
          </a:p>
        </p:txBody>
      </p:sp>
      <p:sp>
        <p:nvSpPr>
          <p:cNvPr id="14" name="TextBox 14"/>
          <p:cNvSpPr txBox="1"/>
          <p:nvPr/>
        </p:nvSpPr>
        <p:spPr>
          <a:xfrm>
            <a:off x="526054" y="3324164"/>
            <a:ext cx="4564317" cy="496148"/>
          </a:xfrm>
          <a:prstGeom prst="rect">
            <a:avLst/>
          </a:prstGeom>
        </p:spPr>
        <p:txBody>
          <a:bodyPr lIns="0" tIns="0" rIns="0" bIns="0" rtlCol="0" anchor="t">
            <a:spAutoFit/>
          </a:bodyPr>
          <a:lstStyle/>
          <a:p>
            <a:pPr algn="ctr">
              <a:lnSpc>
                <a:spcPts val="3281"/>
              </a:lnSpc>
              <a:spcBef>
                <a:spcPct val="0"/>
              </a:spcBef>
            </a:pPr>
            <a:r>
              <a:rPr lang="en-US" sz="3217" dirty="0">
                <a:solidFill>
                  <a:srgbClr val="000000"/>
                </a:solidFill>
                <a:latin typeface="Arial Bold"/>
              </a:rPr>
              <a:t>Case studies could be: </a:t>
            </a:r>
          </a:p>
        </p:txBody>
      </p:sp>
      <p:sp>
        <p:nvSpPr>
          <p:cNvPr id="17" name="TextBox 17"/>
          <p:cNvSpPr txBox="1"/>
          <p:nvPr/>
        </p:nvSpPr>
        <p:spPr>
          <a:xfrm>
            <a:off x="1639126" y="4662987"/>
            <a:ext cx="1839986" cy="480513"/>
          </a:xfrm>
          <a:prstGeom prst="rect">
            <a:avLst/>
          </a:prstGeom>
        </p:spPr>
        <p:txBody>
          <a:bodyPr lIns="0" tIns="0" rIns="0" bIns="0" rtlCol="0" anchor="t">
            <a:spAutoFit/>
          </a:bodyPr>
          <a:lstStyle/>
          <a:p>
            <a:pPr>
              <a:lnSpc>
                <a:spcPts val="3165"/>
              </a:lnSpc>
              <a:spcBef>
                <a:spcPct val="0"/>
              </a:spcBef>
            </a:pPr>
            <a:r>
              <a:rPr lang="en-US" sz="3103" dirty="0">
                <a:solidFill>
                  <a:srgbClr val="000000"/>
                </a:solidFill>
                <a:latin typeface="Arial Bold"/>
              </a:rPr>
              <a:t>Video</a:t>
            </a:r>
          </a:p>
        </p:txBody>
      </p:sp>
      <p:sp>
        <p:nvSpPr>
          <p:cNvPr id="18" name="TextBox 18"/>
          <p:cNvSpPr txBox="1"/>
          <p:nvPr/>
        </p:nvSpPr>
        <p:spPr>
          <a:xfrm>
            <a:off x="1622059" y="5826382"/>
            <a:ext cx="2487052" cy="1280613"/>
          </a:xfrm>
          <a:prstGeom prst="rect">
            <a:avLst/>
          </a:prstGeom>
        </p:spPr>
        <p:txBody>
          <a:bodyPr lIns="0" tIns="0" rIns="0" bIns="0" rtlCol="0" anchor="t">
            <a:spAutoFit/>
          </a:bodyPr>
          <a:lstStyle/>
          <a:p>
            <a:pPr>
              <a:lnSpc>
                <a:spcPts val="3165"/>
              </a:lnSpc>
            </a:pPr>
            <a:r>
              <a:rPr lang="en-US" sz="3103" dirty="0">
                <a:solidFill>
                  <a:srgbClr val="000000"/>
                </a:solidFill>
                <a:latin typeface="Arial Bold"/>
              </a:rPr>
              <a:t>Audio recordings</a:t>
            </a:r>
          </a:p>
          <a:p>
            <a:pPr>
              <a:lnSpc>
                <a:spcPts val="3165"/>
              </a:lnSpc>
              <a:spcBef>
                <a:spcPct val="0"/>
              </a:spcBef>
            </a:pPr>
            <a:endParaRPr lang="en-US" sz="3103" dirty="0">
              <a:solidFill>
                <a:srgbClr val="000000"/>
              </a:solidFill>
              <a:latin typeface="Arial Bold"/>
            </a:endParaRPr>
          </a:p>
        </p:txBody>
      </p:sp>
      <p:sp>
        <p:nvSpPr>
          <p:cNvPr id="19" name="TextBox 19"/>
          <p:cNvSpPr txBox="1"/>
          <p:nvPr/>
        </p:nvSpPr>
        <p:spPr>
          <a:xfrm>
            <a:off x="1669666" y="7612274"/>
            <a:ext cx="2731888" cy="880563"/>
          </a:xfrm>
          <a:prstGeom prst="rect">
            <a:avLst/>
          </a:prstGeom>
        </p:spPr>
        <p:txBody>
          <a:bodyPr lIns="0" tIns="0" rIns="0" bIns="0" rtlCol="0" anchor="t">
            <a:spAutoFit/>
          </a:bodyPr>
          <a:lstStyle/>
          <a:p>
            <a:pPr>
              <a:lnSpc>
                <a:spcPts val="3165"/>
              </a:lnSpc>
            </a:pPr>
            <a:r>
              <a:rPr lang="en-US" sz="3103" dirty="0">
                <a:solidFill>
                  <a:srgbClr val="000000"/>
                </a:solidFill>
                <a:latin typeface="Arial Bold"/>
              </a:rPr>
              <a:t>Photographs</a:t>
            </a:r>
          </a:p>
          <a:p>
            <a:pPr>
              <a:lnSpc>
                <a:spcPts val="3165"/>
              </a:lnSpc>
              <a:spcBef>
                <a:spcPct val="0"/>
              </a:spcBef>
            </a:pPr>
            <a:endParaRPr lang="en-US" sz="3103" dirty="0">
              <a:solidFill>
                <a:srgbClr val="000000"/>
              </a:solidFill>
              <a:latin typeface="Arial Bold"/>
            </a:endParaRPr>
          </a:p>
        </p:txBody>
      </p:sp>
      <p:sp>
        <p:nvSpPr>
          <p:cNvPr id="20" name="TextBox 20"/>
          <p:cNvSpPr txBox="1"/>
          <p:nvPr/>
        </p:nvSpPr>
        <p:spPr>
          <a:xfrm>
            <a:off x="6159114" y="4524356"/>
            <a:ext cx="5000193" cy="1236263"/>
          </a:xfrm>
          <a:prstGeom prst="rect">
            <a:avLst/>
          </a:prstGeom>
        </p:spPr>
        <p:txBody>
          <a:bodyPr lIns="0" tIns="0" rIns="0" bIns="0" rtlCol="0" anchor="t">
            <a:spAutoFit/>
          </a:bodyPr>
          <a:lstStyle/>
          <a:p>
            <a:pPr>
              <a:lnSpc>
                <a:spcPts val="3054"/>
              </a:lnSpc>
            </a:pPr>
            <a:r>
              <a:rPr lang="en-US" sz="2994" dirty="0">
                <a:solidFill>
                  <a:srgbClr val="000000"/>
                </a:solidFill>
                <a:latin typeface="Arial Bold"/>
              </a:rPr>
              <a:t>Posts shared on a social media platforms</a:t>
            </a:r>
          </a:p>
          <a:p>
            <a:pPr>
              <a:lnSpc>
                <a:spcPts val="3054"/>
              </a:lnSpc>
              <a:spcBef>
                <a:spcPct val="0"/>
              </a:spcBef>
            </a:pPr>
            <a:endParaRPr lang="en-US" sz="2994" dirty="0">
              <a:solidFill>
                <a:srgbClr val="000000"/>
              </a:solidFill>
              <a:latin typeface="Arial Bold"/>
            </a:endParaRPr>
          </a:p>
        </p:txBody>
      </p:sp>
      <p:sp>
        <p:nvSpPr>
          <p:cNvPr id="21" name="TextBox 21"/>
          <p:cNvSpPr txBox="1"/>
          <p:nvPr/>
        </p:nvSpPr>
        <p:spPr>
          <a:xfrm>
            <a:off x="6159114" y="6154168"/>
            <a:ext cx="5238513" cy="845493"/>
          </a:xfrm>
          <a:prstGeom prst="rect">
            <a:avLst/>
          </a:prstGeom>
        </p:spPr>
        <p:txBody>
          <a:bodyPr lIns="0" tIns="0" rIns="0" bIns="0" rtlCol="0" anchor="t">
            <a:spAutoFit/>
          </a:bodyPr>
          <a:lstStyle/>
          <a:p>
            <a:pPr>
              <a:lnSpc>
                <a:spcPts val="3037"/>
              </a:lnSpc>
            </a:pPr>
            <a:r>
              <a:rPr lang="en-US" sz="2978" dirty="0">
                <a:solidFill>
                  <a:srgbClr val="000000"/>
                </a:solidFill>
                <a:latin typeface="Arial Bold"/>
              </a:rPr>
              <a:t>Blogs/ Vlogs / Journals</a:t>
            </a:r>
          </a:p>
          <a:p>
            <a:pPr>
              <a:lnSpc>
                <a:spcPts val="3037"/>
              </a:lnSpc>
              <a:spcBef>
                <a:spcPct val="0"/>
              </a:spcBef>
            </a:pPr>
            <a:endParaRPr lang="en-US" sz="2978" dirty="0">
              <a:solidFill>
                <a:srgbClr val="000000"/>
              </a:solidFill>
              <a:latin typeface="Arial Bold"/>
            </a:endParaRPr>
          </a:p>
        </p:txBody>
      </p:sp>
      <p:sp>
        <p:nvSpPr>
          <p:cNvPr id="22" name="TextBox 22"/>
          <p:cNvSpPr txBox="1"/>
          <p:nvPr/>
        </p:nvSpPr>
        <p:spPr>
          <a:xfrm>
            <a:off x="6159114" y="7319062"/>
            <a:ext cx="6447910" cy="1200472"/>
          </a:xfrm>
          <a:prstGeom prst="rect">
            <a:avLst/>
          </a:prstGeom>
        </p:spPr>
        <p:txBody>
          <a:bodyPr lIns="0" tIns="0" rIns="0" bIns="0" rtlCol="0" anchor="t">
            <a:spAutoFit/>
          </a:bodyPr>
          <a:lstStyle/>
          <a:p>
            <a:pPr>
              <a:lnSpc>
                <a:spcPts val="2941"/>
              </a:lnSpc>
            </a:pPr>
            <a:r>
              <a:rPr lang="en-US" sz="2884" dirty="0">
                <a:solidFill>
                  <a:srgbClr val="000000"/>
                </a:solidFill>
                <a:latin typeface="Arial Bold"/>
              </a:rPr>
              <a:t>Anything else that shares your experiences of nature buddies.</a:t>
            </a:r>
          </a:p>
          <a:p>
            <a:pPr>
              <a:lnSpc>
                <a:spcPts val="2941"/>
              </a:lnSpc>
              <a:spcBef>
                <a:spcPct val="0"/>
              </a:spcBef>
            </a:pPr>
            <a:endParaRPr lang="en-US" sz="2884" dirty="0">
              <a:solidFill>
                <a:srgbClr val="000000"/>
              </a:solidFill>
              <a:latin typeface="Arial 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5184" y="2575458"/>
            <a:ext cx="1697103" cy="1697103"/>
          </a:xfrm>
          <a:custGeom>
            <a:avLst/>
            <a:gdLst/>
            <a:ahLst/>
            <a:cxnLst/>
            <a:rect l="l" t="t" r="r" b="b"/>
            <a:pathLst>
              <a:path w="1697103" h="1697103">
                <a:moveTo>
                  <a:pt x="0" y="0"/>
                </a:moveTo>
                <a:lnTo>
                  <a:pt x="1697103" y="0"/>
                </a:lnTo>
                <a:lnTo>
                  <a:pt x="1697103" y="1697103"/>
                </a:lnTo>
                <a:lnTo>
                  <a:pt x="0" y="1697103"/>
                </a:lnTo>
                <a:lnTo>
                  <a:pt x="0" y="0"/>
                </a:lnTo>
                <a:close/>
              </a:path>
            </a:pathLst>
          </a:custGeom>
          <a:blipFill>
            <a:blip r:embed="rId2"/>
            <a:stretch>
              <a:fillRect/>
            </a:stretch>
          </a:blipFill>
        </p:spPr>
        <p:txBody>
          <a:bodyPr/>
          <a:lstStyle/>
          <a:p>
            <a:endParaRPr lang="en-GB"/>
          </a:p>
        </p:txBody>
      </p:sp>
      <p:sp>
        <p:nvSpPr>
          <p:cNvPr id="3" name="Freeform 3"/>
          <p:cNvSpPr/>
          <p:nvPr/>
        </p:nvSpPr>
        <p:spPr>
          <a:xfrm>
            <a:off x="4149616" y="2637127"/>
            <a:ext cx="2871884" cy="1635433"/>
          </a:xfrm>
          <a:custGeom>
            <a:avLst/>
            <a:gdLst/>
            <a:ahLst/>
            <a:cxnLst/>
            <a:rect l="l" t="t" r="r" b="b"/>
            <a:pathLst>
              <a:path w="2871884" h="1635433">
                <a:moveTo>
                  <a:pt x="0" y="0"/>
                </a:moveTo>
                <a:lnTo>
                  <a:pt x="2871884" y="0"/>
                </a:lnTo>
                <a:lnTo>
                  <a:pt x="2871884" y="1635434"/>
                </a:lnTo>
                <a:lnTo>
                  <a:pt x="0" y="1635434"/>
                </a:lnTo>
                <a:lnTo>
                  <a:pt x="0" y="0"/>
                </a:lnTo>
                <a:close/>
              </a:path>
            </a:pathLst>
          </a:custGeom>
          <a:blipFill>
            <a:blip r:embed="rId3"/>
            <a:stretch>
              <a:fillRect/>
            </a:stretch>
          </a:blipFill>
        </p:spPr>
        <p:txBody>
          <a:bodyPr/>
          <a:lstStyle/>
          <a:p>
            <a:endParaRPr lang="en-GB"/>
          </a:p>
        </p:txBody>
      </p:sp>
      <p:sp>
        <p:nvSpPr>
          <p:cNvPr id="4" name="Freeform 4"/>
          <p:cNvSpPr/>
          <p:nvPr/>
        </p:nvSpPr>
        <p:spPr>
          <a:xfrm>
            <a:off x="7770014" y="2394549"/>
            <a:ext cx="2012949" cy="2069725"/>
          </a:xfrm>
          <a:custGeom>
            <a:avLst/>
            <a:gdLst/>
            <a:ahLst/>
            <a:cxnLst/>
            <a:rect l="l" t="t" r="r" b="b"/>
            <a:pathLst>
              <a:path w="2012949" h="2069725">
                <a:moveTo>
                  <a:pt x="0" y="0"/>
                </a:moveTo>
                <a:lnTo>
                  <a:pt x="2012949" y="0"/>
                </a:lnTo>
                <a:lnTo>
                  <a:pt x="2012949" y="2069724"/>
                </a:lnTo>
                <a:lnTo>
                  <a:pt x="0" y="2069724"/>
                </a:lnTo>
                <a:lnTo>
                  <a:pt x="0" y="0"/>
                </a:lnTo>
                <a:close/>
              </a:path>
            </a:pathLst>
          </a:custGeom>
          <a:blipFill>
            <a:blip r:embed="rId4"/>
            <a:stretch>
              <a:fillRect/>
            </a:stretch>
          </a:blipFill>
        </p:spPr>
        <p:txBody>
          <a:bodyPr/>
          <a:lstStyle/>
          <a:p>
            <a:endParaRPr lang="en-GB"/>
          </a:p>
        </p:txBody>
      </p:sp>
      <p:sp>
        <p:nvSpPr>
          <p:cNvPr id="5" name="Freeform 5"/>
          <p:cNvSpPr/>
          <p:nvPr/>
        </p:nvSpPr>
        <p:spPr>
          <a:xfrm>
            <a:off x="10906913" y="2197234"/>
            <a:ext cx="2310043" cy="2310043"/>
          </a:xfrm>
          <a:custGeom>
            <a:avLst/>
            <a:gdLst/>
            <a:ahLst/>
            <a:cxnLst/>
            <a:rect l="l" t="t" r="r" b="b"/>
            <a:pathLst>
              <a:path w="2310043" h="2310043">
                <a:moveTo>
                  <a:pt x="0" y="0"/>
                </a:moveTo>
                <a:lnTo>
                  <a:pt x="2310043" y="0"/>
                </a:lnTo>
                <a:lnTo>
                  <a:pt x="2310043" y="2310043"/>
                </a:lnTo>
                <a:lnTo>
                  <a:pt x="0" y="2310043"/>
                </a:lnTo>
                <a:lnTo>
                  <a:pt x="0" y="0"/>
                </a:lnTo>
                <a:close/>
              </a:path>
            </a:pathLst>
          </a:custGeom>
          <a:blipFill>
            <a:blip r:embed="rId5"/>
            <a:stretch>
              <a:fillRect/>
            </a:stretch>
          </a:blipFill>
        </p:spPr>
        <p:txBody>
          <a:bodyPr/>
          <a:lstStyle/>
          <a:p>
            <a:endParaRPr lang="en-GB"/>
          </a:p>
        </p:txBody>
      </p:sp>
      <p:sp>
        <p:nvSpPr>
          <p:cNvPr id="6" name="Freeform 6"/>
          <p:cNvSpPr/>
          <p:nvPr/>
        </p:nvSpPr>
        <p:spPr>
          <a:xfrm>
            <a:off x="14340106" y="2317394"/>
            <a:ext cx="3096297" cy="1929734"/>
          </a:xfrm>
          <a:custGeom>
            <a:avLst/>
            <a:gdLst/>
            <a:ahLst/>
            <a:cxnLst/>
            <a:rect l="l" t="t" r="r" b="b"/>
            <a:pathLst>
              <a:path w="3096297" h="1929734">
                <a:moveTo>
                  <a:pt x="0" y="0"/>
                </a:moveTo>
                <a:lnTo>
                  <a:pt x="3096297" y="0"/>
                </a:lnTo>
                <a:lnTo>
                  <a:pt x="3096297" y="1929734"/>
                </a:lnTo>
                <a:lnTo>
                  <a:pt x="0" y="1929734"/>
                </a:lnTo>
                <a:lnTo>
                  <a:pt x="0" y="0"/>
                </a:lnTo>
                <a:close/>
              </a:path>
            </a:pathLst>
          </a:custGeom>
          <a:blipFill>
            <a:blip r:embed="rId6"/>
            <a:stretch>
              <a:fillRect/>
            </a:stretch>
          </a:blipFill>
        </p:spPr>
        <p:txBody>
          <a:bodyPr/>
          <a:lstStyle/>
          <a:p>
            <a:endParaRPr lang="en-GB"/>
          </a:p>
        </p:txBody>
      </p:sp>
      <p:sp>
        <p:nvSpPr>
          <p:cNvPr id="7" name="Freeform 7"/>
          <p:cNvSpPr/>
          <p:nvPr/>
        </p:nvSpPr>
        <p:spPr>
          <a:xfrm>
            <a:off x="5291783" y="5816893"/>
            <a:ext cx="4222803" cy="1278251"/>
          </a:xfrm>
          <a:custGeom>
            <a:avLst/>
            <a:gdLst/>
            <a:ahLst/>
            <a:cxnLst/>
            <a:rect l="l" t="t" r="r" b="b"/>
            <a:pathLst>
              <a:path w="4222803" h="1278251">
                <a:moveTo>
                  <a:pt x="0" y="0"/>
                </a:moveTo>
                <a:lnTo>
                  <a:pt x="4222802" y="0"/>
                </a:lnTo>
                <a:lnTo>
                  <a:pt x="4222802" y="1278251"/>
                </a:lnTo>
                <a:lnTo>
                  <a:pt x="0" y="1278251"/>
                </a:lnTo>
                <a:lnTo>
                  <a:pt x="0" y="0"/>
                </a:lnTo>
                <a:close/>
              </a:path>
            </a:pathLst>
          </a:custGeom>
          <a:blipFill>
            <a:blip r:embed="rId7"/>
            <a:stretch>
              <a:fillRect l="-21080"/>
            </a:stretch>
          </a:blipFill>
        </p:spPr>
        <p:txBody>
          <a:bodyPr/>
          <a:lstStyle/>
          <a:p>
            <a:endParaRPr lang="en-GB"/>
          </a:p>
        </p:txBody>
      </p:sp>
      <p:sp>
        <p:nvSpPr>
          <p:cNvPr id="8" name="Freeform 8"/>
          <p:cNvSpPr/>
          <p:nvPr/>
        </p:nvSpPr>
        <p:spPr>
          <a:xfrm>
            <a:off x="10057865" y="5574147"/>
            <a:ext cx="3011443" cy="1763742"/>
          </a:xfrm>
          <a:custGeom>
            <a:avLst/>
            <a:gdLst/>
            <a:ahLst/>
            <a:cxnLst/>
            <a:rect l="l" t="t" r="r" b="b"/>
            <a:pathLst>
              <a:path w="3011443" h="1763742">
                <a:moveTo>
                  <a:pt x="0" y="0"/>
                </a:moveTo>
                <a:lnTo>
                  <a:pt x="3011444" y="0"/>
                </a:lnTo>
                <a:lnTo>
                  <a:pt x="3011444" y="1763742"/>
                </a:lnTo>
                <a:lnTo>
                  <a:pt x="0" y="1763742"/>
                </a:lnTo>
                <a:lnTo>
                  <a:pt x="0" y="0"/>
                </a:lnTo>
                <a:close/>
              </a:path>
            </a:pathLst>
          </a:custGeom>
          <a:blipFill>
            <a:blip r:embed="rId8"/>
            <a:stretch>
              <a:fillRect/>
            </a:stretch>
          </a:blipFill>
        </p:spPr>
        <p:txBody>
          <a:bodyPr/>
          <a:lstStyle/>
          <a:p>
            <a:endParaRPr lang="en-GB"/>
          </a:p>
        </p:txBody>
      </p:sp>
      <p:sp>
        <p:nvSpPr>
          <p:cNvPr id="9" name="Freeform 9"/>
          <p:cNvSpPr/>
          <p:nvPr/>
        </p:nvSpPr>
        <p:spPr>
          <a:xfrm>
            <a:off x="13469359" y="5556228"/>
            <a:ext cx="3889575" cy="1799580"/>
          </a:xfrm>
          <a:custGeom>
            <a:avLst/>
            <a:gdLst/>
            <a:ahLst/>
            <a:cxnLst/>
            <a:rect l="l" t="t" r="r" b="b"/>
            <a:pathLst>
              <a:path w="3889575" h="1799580">
                <a:moveTo>
                  <a:pt x="0" y="0"/>
                </a:moveTo>
                <a:lnTo>
                  <a:pt x="3889575" y="0"/>
                </a:lnTo>
                <a:lnTo>
                  <a:pt x="3889575" y="1799580"/>
                </a:lnTo>
                <a:lnTo>
                  <a:pt x="0" y="1799580"/>
                </a:lnTo>
                <a:lnTo>
                  <a:pt x="0" y="0"/>
                </a:lnTo>
                <a:close/>
              </a:path>
            </a:pathLst>
          </a:custGeom>
          <a:blipFill>
            <a:blip r:embed="rId9"/>
            <a:stretch>
              <a:fillRect/>
            </a:stretch>
          </a:blipFill>
        </p:spPr>
        <p:txBody>
          <a:bodyPr/>
          <a:lstStyle/>
          <a:p>
            <a:endParaRPr lang="en-GB"/>
          </a:p>
        </p:txBody>
      </p:sp>
      <p:sp>
        <p:nvSpPr>
          <p:cNvPr id="10" name="Freeform 10"/>
          <p:cNvSpPr/>
          <p:nvPr/>
        </p:nvSpPr>
        <p:spPr>
          <a:xfrm>
            <a:off x="-834408" y="7586729"/>
            <a:ext cx="19221794" cy="7296273"/>
          </a:xfrm>
          <a:custGeom>
            <a:avLst/>
            <a:gdLst/>
            <a:ahLst/>
            <a:cxnLst/>
            <a:rect l="l" t="t" r="r" b="b"/>
            <a:pathLst>
              <a:path w="19221794" h="7296273">
                <a:moveTo>
                  <a:pt x="0" y="0"/>
                </a:moveTo>
                <a:lnTo>
                  <a:pt x="19221794" y="0"/>
                </a:lnTo>
                <a:lnTo>
                  <a:pt x="19221794" y="7296273"/>
                </a:lnTo>
                <a:lnTo>
                  <a:pt x="0" y="72962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a:off x="1028700" y="5738575"/>
            <a:ext cx="3719803" cy="1256203"/>
          </a:xfrm>
          <a:custGeom>
            <a:avLst/>
            <a:gdLst/>
            <a:ahLst/>
            <a:cxnLst/>
            <a:rect l="l" t="t" r="r" b="b"/>
            <a:pathLst>
              <a:path w="3719803" h="1256203">
                <a:moveTo>
                  <a:pt x="0" y="0"/>
                </a:moveTo>
                <a:lnTo>
                  <a:pt x="3719803" y="0"/>
                </a:lnTo>
                <a:lnTo>
                  <a:pt x="3719803" y="1256203"/>
                </a:lnTo>
                <a:lnTo>
                  <a:pt x="0" y="1256203"/>
                </a:lnTo>
                <a:lnTo>
                  <a:pt x="0" y="0"/>
                </a:lnTo>
                <a:close/>
              </a:path>
            </a:pathLst>
          </a:custGeom>
          <a:blipFill>
            <a:blip r:embed="rId12"/>
            <a:stretch>
              <a:fillRect/>
            </a:stretch>
          </a:blipFill>
        </p:spPr>
        <p:txBody>
          <a:bodyPr/>
          <a:lstStyle/>
          <a:p>
            <a:endParaRPr lang="en-GB"/>
          </a:p>
        </p:txBody>
      </p:sp>
      <p:sp>
        <p:nvSpPr>
          <p:cNvPr id="12" name="TextBox 12"/>
          <p:cNvSpPr txBox="1"/>
          <p:nvPr/>
        </p:nvSpPr>
        <p:spPr>
          <a:xfrm>
            <a:off x="2162813" y="515924"/>
            <a:ext cx="13962374" cy="1006502"/>
          </a:xfrm>
          <a:prstGeom prst="rect">
            <a:avLst/>
          </a:prstGeom>
        </p:spPr>
        <p:txBody>
          <a:bodyPr lIns="0" tIns="0" rIns="0" bIns="0" rtlCol="0" anchor="t">
            <a:spAutoFit/>
          </a:bodyPr>
          <a:lstStyle/>
          <a:p>
            <a:pPr algn="ctr">
              <a:lnSpc>
                <a:spcPts val="6659"/>
              </a:lnSpc>
              <a:spcBef>
                <a:spcPct val="0"/>
              </a:spcBef>
            </a:pPr>
            <a:r>
              <a:rPr lang="en-US" sz="6528">
                <a:solidFill>
                  <a:srgbClr val="000000"/>
                </a:solidFill>
                <a:latin typeface="Arial Bold"/>
              </a:rPr>
              <a:t>This induction pack was created by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376492" y="9323655"/>
            <a:ext cx="661684" cy="461290"/>
            <a:chOff x="0" y="0"/>
            <a:chExt cx="167435" cy="116727"/>
          </a:xfrm>
        </p:grpSpPr>
        <p:sp>
          <p:nvSpPr>
            <p:cNvPr id="3" name="Freeform 3"/>
            <p:cNvSpPr/>
            <p:nvPr/>
          </p:nvSpPr>
          <p:spPr>
            <a:xfrm>
              <a:off x="0" y="0"/>
              <a:ext cx="167435" cy="116727"/>
            </a:xfrm>
            <a:custGeom>
              <a:avLst/>
              <a:gdLst/>
              <a:ahLst/>
              <a:cxnLst/>
              <a:rect l="l" t="t" r="r" b="b"/>
              <a:pathLst>
                <a:path w="167435" h="116727">
                  <a:moveTo>
                    <a:pt x="0" y="0"/>
                  </a:moveTo>
                  <a:lnTo>
                    <a:pt x="167435" y="0"/>
                  </a:lnTo>
                  <a:lnTo>
                    <a:pt x="167435" y="116727"/>
                  </a:lnTo>
                  <a:lnTo>
                    <a:pt x="0" y="116727"/>
                  </a:lnTo>
                  <a:close/>
                </a:path>
              </a:pathLst>
            </a:custGeom>
            <a:solidFill>
              <a:srgbClr val="FFFFFF"/>
            </a:solidFill>
          </p:spPr>
          <p:txBody>
            <a:bodyPr/>
            <a:lstStyle/>
            <a:p>
              <a:endParaRPr lang="en-GB"/>
            </a:p>
          </p:txBody>
        </p:sp>
        <p:sp>
          <p:nvSpPr>
            <p:cNvPr id="4" name="TextBox 4"/>
            <p:cNvSpPr txBox="1"/>
            <p:nvPr/>
          </p:nvSpPr>
          <p:spPr>
            <a:xfrm>
              <a:off x="0" y="-47625"/>
              <a:ext cx="167435" cy="164352"/>
            </a:xfrm>
            <a:prstGeom prst="rect">
              <a:avLst/>
            </a:prstGeom>
          </p:spPr>
          <p:txBody>
            <a:bodyPr lIns="50800" tIns="50800" rIns="50800" bIns="50800" rtlCol="0" anchor="ctr"/>
            <a:lstStyle/>
            <a:p>
              <a:pPr algn="ctr">
                <a:lnSpc>
                  <a:spcPts val="2991"/>
                </a:lnSpc>
              </a:pPr>
              <a:endParaRPr/>
            </a:p>
          </p:txBody>
        </p:sp>
      </p:grpSp>
      <p:sp>
        <p:nvSpPr>
          <p:cNvPr id="5" name="Freeform 5"/>
          <p:cNvSpPr/>
          <p:nvPr/>
        </p:nvSpPr>
        <p:spPr>
          <a:xfrm>
            <a:off x="7416208" y="2205897"/>
            <a:ext cx="11039376" cy="7632708"/>
          </a:xfrm>
          <a:custGeom>
            <a:avLst/>
            <a:gdLst/>
            <a:ahLst/>
            <a:cxnLst/>
            <a:rect l="l" t="t" r="r" b="b"/>
            <a:pathLst>
              <a:path w="11039376" h="7632708">
                <a:moveTo>
                  <a:pt x="0" y="0"/>
                </a:moveTo>
                <a:lnTo>
                  <a:pt x="11039376" y="0"/>
                </a:lnTo>
                <a:lnTo>
                  <a:pt x="11039376" y="7632708"/>
                </a:lnTo>
                <a:lnTo>
                  <a:pt x="0" y="7632708"/>
                </a:lnTo>
                <a:lnTo>
                  <a:pt x="0" y="0"/>
                </a:lnTo>
                <a:close/>
              </a:path>
            </a:pathLst>
          </a:custGeom>
          <a:blipFill>
            <a:blip r:embed="rId2"/>
            <a:stretch>
              <a:fillRect l="-63230" t="-32467" r="-33672" b="-27724"/>
            </a:stretch>
          </a:blipFill>
        </p:spPr>
        <p:txBody>
          <a:bodyPr/>
          <a:lstStyle/>
          <a:p>
            <a:endParaRPr lang="en-GB"/>
          </a:p>
        </p:txBody>
      </p:sp>
      <p:grpSp>
        <p:nvGrpSpPr>
          <p:cNvPr id="6" name="Group 6"/>
          <p:cNvGrpSpPr/>
          <p:nvPr/>
        </p:nvGrpSpPr>
        <p:grpSpPr>
          <a:xfrm>
            <a:off x="336321" y="5143500"/>
            <a:ext cx="7469586" cy="3579616"/>
            <a:chOff x="0" y="0"/>
            <a:chExt cx="1752283" cy="839739"/>
          </a:xfrm>
        </p:grpSpPr>
        <p:sp>
          <p:nvSpPr>
            <p:cNvPr id="7" name="Freeform 7"/>
            <p:cNvSpPr/>
            <p:nvPr/>
          </p:nvSpPr>
          <p:spPr>
            <a:xfrm>
              <a:off x="0" y="0"/>
              <a:ext cx="1752283" cy="839739"/>
            </a:xfrm>
            <a:custGeom>
              <a:avLst/>
              <a:gdLst/>
              <a:ahLst/>
              <a:cxnLst/>
              <a:rect l="l" t="t" r="r" b="b"/>
              <a:pathLst>
                <a:path w="1752283" h="839739">
                  <a:moveTo>
                    <a:pt x="52859" y="0"/>
                  </a:moveTo>
                  <a:lnTo>
                    <a:pt x="1699423" y="0"/>
                  </a:lnTo>
                  <a:cubicBezTo>
                    <a:pt x="1728617" y="0"/>
                    <a:pt x="1752283" y="23666"/>
                    <a:pt x="1752283" y="52859"/>
                  </a:cubicBezTo>
                  <a:lnTo>
                    <a:pt x="1752283" y="786879"/>
                  </a:lnTo>
                  <a:cubicBezTo>
                    <a:pt x="1752283" y="800898"/>
                    <a:pt x="1746714" y="814343"/>
                    <a:pt x="1736800" y="824256"/>
                  </a:cubicBezTo>
                  <a:cubicBezTo>
                    <a:pt x="1726887" y="834169"/>
                    <a:pt x="1713442" y="839739"/>
                    <a:pt x="1699423" y="839739"/>
                  </a:cubicBezTo>
                  <a:lnTo>
                    <a:pt x="52859" y="839739"/>
                  </a:lnTo>
                  <a:cubicBezTo>
                    <a:pt x="38840" y="839739"/>
                    <a:pt x="25395" y="834169"/>
                    <a:pt x="15482" y="824256"/>
                  </a:cubicBezTo>
                  <a:cubicBezTo>
                    <a:pt x="5569" y="814343"/>
                    <a:pt x="0" y="800898"/>
                    <a:pt x="0" y="786879"/>
                  </a:cubicBezTo>
                  <a:lnTo>
                    <a:pt x="0" y="52859"/>
                  </a:lnTo>
                  <a:cubicBezTo>
                    <a:pt x="0" y="38840"/>
                    <a:pt x="5569" y="25395"/>
                    <a:pt x="15482" y="15482"/>
                  </a:cubicBezTo>
                  <a:cubicBezTo>
                    <a:pt x="25395" y="5569"/>
                    <a:pt x="38840" y="0"/>
                    <a:pt x="52859" y="0"/>
                  </a:cubicBezTo>
                  <a:close/>
                </a:path>
              </a:pathLst>
            </a:custGeom>
            <a:solidFill>
              <a:srgbClr val="AB650C"/>
            </a:solidFill>
          </p:spPr>
          <p:txBody>
            <a:bodyPr/>
            <a:lstStyle/>
            <a:p>
              <a:endParaRPr lang="en-GB"/>
            </a:p>
          </p:txBody>
        </p:sp>
        <p:sp>
          <p:nvSpPr>
            <p:cNvPr id="8" name="TextBox 8"/>
            <p:cNvSpPr txBox="1"/>
            <p:nvPr/>
          </p:nvSpPr>
          <p:spPr>
            <a:xfrm>
              <a:off x="0" y="-47625"/>
              <a:ext cx="1752283" cy="887364"/>
            </a:xfrm>
            <a:prstGeom prst="rect">
              <a:avLst/>
            </a:prstGeom>
          </p:spPr>
          <p:txBody>
            <a:bodyPr lIns="50800" tIns="50800" rIns="50800" bIns="50800" rtlCol="0" anchor="ctr"/>
            <a:lstStyle/>
            <a:p>
              <a:pPr algn="ctr">
                <a:lnSpc>
                  <a:spcPts val="2991"/>
                </a:lnSpc>
              </a:pPr>
              <a:endParaRPr/>
            </a:p>
          </p:txBody>
        </p:sp>
      </p:grpSp>
      <p:sp>
        <p:nvSpPr>
          <p:cNvPr id="9" name="AutoShape 9"/>
          <p:cNvSpPr/>
          <p:nvPr/>
        </p:nvSpPr>
        <p:spPr>
          <a:xfrm>
            <a:off x="8927739" y="9682401"/>
            <a:ext cx="432522" cy="0"/>
          </a:xfrm>
          <a:prstGeom prst="line">
            <a:avLst/>
          </a:prstGeom>
          <a:ln w="28575" cap="flat">
            <a:solidFill>
              <a:srgbClr val="000000"/>
            </a:solidFill>
            <a:prstDash val="solid"/>
            <a:headEnd type="none" w="sm" len="sm"/>
            <a:tailEnd type="none" w="sm" len="sm"/>
          </a:ln>
        </p:spPr>
        <p:txBody>
          <a:bodyPr/>
          <a:lstStyle/>
          <a:p>
            <a:endParaRPr lang="en-GB"/>
          </a:p>
        </p:txBody>
      </p:sp>
      <p:grpSp>
        <p:nvGrpSpPr>
          <p:cNvPr id="10" name="Group 10"/>
          <p:cNvGrpSpPr/>
          <p:nvPr/>
        </p:nvGrpSpPr>
        <p:grpSpPr>
          <a:xfrm>
            <a:off x="10707334" y="9698716"/>
            <a:ext cx="1272880" cy="495158"/>
            <a:chOff x="0" y="0"/>
            <a:chExt cx="335244" cy="130412"/>
          </a:xfrm>
        </p:grpSpPr>
        <p:sp>
          <p:nvSpPr>
            <p:cNvPr id="11" name="Freeform 11"/>
            <p:cNvSpPr/>
            <p:nvPr/>
          </p:nvSpPr>
          <p:spPr>
            <a:xfrm>
              <a:off x="0" y="0"/>
              <a:ext cx="335244" cy="130412"/>
            </a:xfrm>
            <a:custGeom>
              <a:avLst/>
              <a:gdLst/>
              <a:ahLst/>
              <a:cxnLst/>
              <a:rect l="l" t="t" r="r" b="b"/>
              <a:pathLst>
                <a:path w="335244" h="130412">
                  <a:moveTo>
                    <a:pt x="0" y="0"/>
                  </a:moveTo>
                  <a:lnTo>
                    <a:pt x="335244" y="0"/>
                  </a:lnTo>
                  <a:lnTo>
                    <a:pt x="335244" y="130412"/>
                  </a:lnTo>
                  <a:lnTo>
                    <a:pt x="0" y="130412"/>
                  </a:lnTo>
                  <a:close/>
                </a:path>
              </a:pathLst>
            </a:custGeom>
            <a:solidFill>
              <a:srgbClr val="FFFFFF"/>
            </a:solidFill>
          </p:spPr>
          <p:txBody>
            <a:bodyPr/>
            <a:lstStyle/>
            <a:p>
              <a:endParaRPr lang="en-GB"/>
            </a:p>
          </p:txBody>
        </p:sp>
        <p:sp>
          <p:nvSpPr>
            <p:cNvPr id="12" name="TextBox 12"/>
            <p:cNvSpPr txBox="1"/>
            <p:nvPr/>
          </p:nvSpPr>
          <p:spPr>
            <a:xfrm>
              <a:off x="0" y="-47625"/>
              <a:ext cx="335244" cy="178037"/>
            </a:xfrm>
            <a:prstGeom prst="rect">
              <a:avLst/>
            </a:prstGeom>
          </p:spPr>
          <p:txBody>
            <a:bodyPr lIns="50800" tIns="50800" rIns="50800" bIns="50800" rtlCol="0" anchor="ctr"/>
            <a:lstStyle/>
            <a:p>
              <a:pPr algn="ctr">
                <a:lnSpc>
                  <a:spcPts val="2991"/>
                </a:lnSpc>
              </a:pPr>
              <a:endParaRPr/>
            </a:p>
          </p:txBody>
        </p:sp>
      </p:grpSp>
      <p:sp>
        <p:nvSpPr>
          <p:cNvPr id="13" name="TextBox 13"/>
          <p:cNvSpPr txBox="1"/>
          <p:nvPr/>
        </p:nvSpPr>
        <p:spPr>
          <a:xfrm>
            <a:off x="336321" y="2274551"/>
            <a:ext cx="11501971" cy="2376245"/>
          </a:xfrm>
          <a:prstGeom prst="rect">
            <a:avLst/>
          </a:prstGeom>
        </p:spPr>
        <p:txBody>
          <a:bodyPr lIns="0" tIns="0" rIns="0" bIns="0" rtlCol="0" anchor="t">
            <a:spAutoFit/>
          </a:bodyPr>
          <a:lstStyle/>
          <a:p>
            <a:pPr>
              <a:lnSpc>
                <a:spcPts val="3150"/>
              </a:lnSpc>
              <a:spcBef>
                <a:spcPct val="0"/>
              </a:spcBef>
            </a:pPr>
            <a:r>
              <a:rPr lang="en-US" sz="2250">
                <a:solidFill>
                  <a:srgbClr val="000000"/>
                </a:solidFill>
                <a:latin typeface="Arial"/>
              </a:rPr>
              <a:t>A Nature Buddy is a volunteer whose role is to support individuals at a personalised level to help gradually increase their confidence and ability to enjoy engaging with nature.</a:t>
            </a:r>
          </a:p>
          <a:p>
            <a:pPr>
              <a:lnSpc>
                <a:spcPts val="3150"/>
              </a:lnSpc>
              <a:spcBef>
                <a:spcPct val="0"/>
              </a:spcBef>
            </a:pPr>
            <a:endParaRPr lang="en-US" sz="2250">
              <a:solidFill>
                <a:srgbClr val="000000"/>
              </a:solidFill>
              <a:latin typeface="Arial"/>
            </a:endParaRPr>
          </a:p>
          <a:p>
            <a:pPr>
              <a:lnSpc>
                <a:spcPts val="3150"/>
              </a:lnSpc>
              <a:spcBef>
                <a:spcPct val="0"/>
              </a:spcBef>
            </a:pPr>
            <a:r>
              <a:rPr lang="en-US" sz="2250">
                <a:solidFill>
                  <a:srgbClr val="000000"/>
                </a:solidFill>
                <a:latin typeface="Arial"/>
              </a:rPr>
              <a:t>A Nature Buddy will find what suits to the person best and will support them on their journey to living a happier and healthier life.</a:t>
            </a:r>
          </a:p>
          <a:p>
            <a:pPr>
              <a:lnSpc>
                <a:spcPts val="3150"/>
              </a:lnSpc>
              <a:spcBef>
                <a:spcPct val="0"/>
              </a:spcBef>
            </a:pPr>
            <a:endParaRPr lang="en-US" sz="2250">
              <a:solidFill>
                <a:srgbClr val="000000"/>
              </a:solidFill>
              <a:latin typeface="Arial"/>
            </a:endParaRPr>
          </a:p>
        </p:txBody>
      </p:sp>
      <p:sp>
        <p:nvSpPr>
          <p:cNvPr id="14" name="TextBox 14"/>
          <p:cNvSpPr txBox="1"/>
          <p:nvPr/>
        </p:nvSpPr>
        <p:spPr>
          <a:xfrm>
            <a:off x="726019" y="5284896"/>
            <a:ext cx="6690189" cy="3504895"/>
          </a:xfrm>
          <a:prstGeom prst="rect">
            <a:avLst/>
          </a:prstGeom>
        </p:spPr>
        <p:txBody>
          <a:bodyPr lIns="0" tIns="0" rIns="0" bIns="0" rtlCol="0" anchor="t">
            <a:spAutoFit/>
          </a:bodyPr>
          <a:lstStyle/>
          <a:p>
            <a:pPr>
              <a:lnSpc>
                <a:spcPts val="3039"/>
              </a:lnSpc>
            </a:pPr>
            <a:r>
              <a:rPr lang="en-US" sz="2170">
                <a:solidFill>
                  <a:srgbClr val="FFFFFF"/>
                </a:solidFill>
                <a:latin typeface="Arial Bold"/>
              </a:rPr>
              <a:t>This might be through:</a:t>
            </a:r>
          </a:p>
          <a:p>
            <a:pPr>
              <a:lnSpc>
                <a:spcPts val="3039"/>
              </a:lnSpc>
            </a:pPr>
            <a:endParaRPr lang="en-US" sz="2170">
              <a:solidFill>
                <a:srgbClr val="FFFFFF"/>
              </a:solidFill>
              <a:latin typeface="Arial Bold"/>
            </a:endParaRPr>
          </a:p>
          <a:p>
            <a:pPr marL="468673" lvl="1" indent="-234336">
              <a:lnSpc>
                <a:spcPts val="3039"/>
              </a:lnSpc>
              <a:buFont typeface="Arial"/>
              <a:buChar char="•"/>
            </a:pPr>
            <a:r>
              <a:rPr lang="en-US" sz="2170">
                <a:solidFill>
                  <a:srgbClr val="FFFFFF"/>
                </a:solidFill>
                <a:latin typeface="Arial"/>
              </a:rPr>
              <a:t>Travel support – helping people access green spaces/activities</a:t>
            </a:r>
          </a:p>
          <a:p>
            <a:pPr marL="468673" lvl="1" indent="-234336">
              <a:lnSpc>
                <a:spcPts val="3039"/>
              </a:lnSpc>
              <a:buFont typeface="Arial"/>
              <a:buChar char="•"/>
            </a:pPr>
            <a:r>
              <a:rPr lang="en-US" sz="2170">
                <a:solidFill>
                  <a:srgbClr val="FFFFFF"/>
                </a:solidFill>
                <a:latin typeface="Arial"/>
              </a:rPr>
              <a:t>Meet and greet role – being a friendly face at the gate</a:t>
            </a:r>
          </a:p>
          <a:p>
            <a:pPr marL="468673" lvl="1" indent="-234336">
              <a:lnSpc>
                <a:spcPts val="3039"/>
              </a:lnSpc>
              <a:buFont typeface="Arial"/>
              <a:buChar char="•"/>
            </a:pPr>
            <a:r>
              <a:rPr lang="en-US" sz="2170">
                <a:solidFill>
                  <a:srgbClr val="FFFFFF"/>
                </a:solidFill>
                <a:latin typeface="Arial"/>
              </a:rPr>
              <a:t>Participant buddy – taking part alongside the person, sharing skills and facilitating social aspects</a:t>
            </a:r>
          </a:p>
          <a:p>
            <a:pPr>
              <a:lnSpc>
                <a:spcPts val="3039"/>
              </a:lnSpc>
            </a:pPr>
            <a:endParaRPr lang="en-US" sz="2170">
              <a:solidFill>
                <a:srgbClr val="FFFFFF"/>
              </a:solidFill>
              <a:latin typeface="Arial"/>
            </a:endParaRPr>
          </a:p>
        </p:txBody>
      </p:sp>
      <p:sp>
        <p:nvSpPr>
          <p:cNvPr id="15" name="TextBox 15"/>
          <p:cNvSpPr txBox="1"/>
          <p:nvPr/>
        </p:nvSpPr>
        <p:spPr>
          <a:xfrm>
            <a:off x="336321" y="71064"/>
            <a:ext cx="7832357" cy="2134833"/>
          </a:xfrm>
          <a:prstGeom prst="rect">
            <a:avLst/>
          </a:prstGeom>
        </p:spPr>
        <p:txBody>
          <a:bodyPr lIns="0" tIns="0" rIns="0" bIns="0" rtlCol="0" anchor="t">
            <a:spAutoFit/>
          </a:bodyPr>
          <a:lstStyle/>
          <a:p>
            <a:pPr>
              <a:lnSpc>
                <a:spcPts val="7900"/>
              </a:lnSpc>
            </a:pPr>
            <a:r>
              <a:rPr lang="en-US" sz="6528">
                <a:solidFill>
                  <a:srgbClr val="000000"/>
                </a:solidFill>
                <a:latin typeface="Arial Bold"/>
              </a:rPr>
              <a:t>Nature Buddy</a:t>
            </a:r>
          </a:p>
          <a:p>
            <a:pPr>
              <a:lnSpc>
                <a:spcPts val="7900"/>
              </a:lnSpc>
            </a:pPr>
            <a:r>
              <a:rPr lang="en-US" sz="6528">
                <a:solidFill>
                  <a:srgbClr val="AB650C"/>
                </a:solidFill>
                <a:latin typeface="Arial Bold"/>
              </a:rPr>
              <a:t>Purpose of the Role</a:t>
            </a:r>
          </a:p>
        </p:txBody>
      </p:sp>
      <p:sp>
        <p:nvSpPr>
          <p:cNvPr id="16" name="TextBox 16"/>
          <p:cNvSpPr txBox="1"/>
          <p:nvPr/>
        </p:nvSpPr>
        <p:spPr>
          <a:xfrm>
            <a:off x="9047060" y="9704088"/>
            <a:ext cx="193880" cy="487758"/>
          </a:xfrm>
          <a:prstGeom prst="rect">
            <a:avLst/>
          </a:prstGeom>
        </p:spPr>
        <p:txBody>
          <a:bodyPr lIns="0" tIns="0" rIns="0" bIns="0" rtlCol="0" anchor="t">
            <a:spAutoFit/>
          </a:bodyPr>
          <a:lstStyle/>
          <a:p>
            <a:pPr algn="ctr">
              <a:lnSpc>
                <a:spcPts val="3842"/>
              </a:lnSpc>
            </a:pPr>
            <a:r>
              <a:rPr lang="en-US" sz="2744">
                <a:solidFill>
                  <a:srgbClr val="000000"/>
                </a:solidFill>
                <a:latin typeface="Arialle Bold"/>
              </a:rPr>
              <a:t>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229088" y="9682401"/>
            <a:ext cx="432522" cy="0"/>
          </a:xfrm>
          <a:prstGeom prst="line">
            <a:avLst/>
          </a:prstGeom>
          <a:ln w="28575" cap="flat">
            <a:solidFill>
              <a:srgbClr val="000000"/>
            </a:solidFill>
            <a:prstDash val="solid"/>
            <a:headEnd type="none" w="sm" len="sm"/>
            <a:tailEnd type="none" w="sm" len="sm"/>
          </a:ln>
        </p:spPr>
        <p:txBody>
          <a:bodyPr/>
          <a:lstStyle/>
          <a:p>
            <a:endParaRPr lang="en-GB"/>
          </a:p>
        </p:txBody>
      </p:sp>
      <p:sp>
        <p:nvSpPr>
          <p:cNvPr id="3" name="Freeform 3"/>
          <p:cNvSpPr/>
          <p:nvPr/>
        </p:nvSpPr>
        <p:spPr>
          <a:xfrm>
            <a:off x="0" y="2111000"/>
            <a:ext cx="8735395" cy="7862479"/>
          </a:xfrm>
          <a:custGeom>
            <a:avLst/>
            <a:gdLst/>
            <a:ahLst/>
            <a:cxnLst/>
            <a:rect l="l" t="t" r="r" b="b"/>
            <a:pathLst>
              <a:path w="8735395" h="7862479">
                <a:moveTo>
                  <a:pt x="0" y="0"/>
                </a:moveTo>
                <a:lnTo>
                  <a:pt x="8735395" y="0"/>
                </a:lnTo>
                <a:lnTo>
                  <a:pt x="8735395" y="7862479"/>
                </a:lnTo>
                <a:lnTo>
                  <a:pt x="0" y="7862479"/>
                </a:lnTo>
                <a:lnTo>
                  <a:pt x="0" y="0"/>
                </a:lnTo>
                <a:close/>
              </a:path>
            </a:pathLst>
          </a:custGeom>
          <a:blipFill>
            <a:blip r:embed="rId2"/>
            <a:stretch>
              <a:fillRect l="-137703" t="-66242" r="-71146" b="-26773"/>
            </a:stretch>
          </a:blipFill>
        </p:spPr>
        <p:txBody>
          <a:bodyPr/>
          <a:lstStyle/>
          <a:p>
            <a:endParaRPr lang="en-GB"/>
          </a:p>
        </p:txBody>
      </p:sp>
      <p:grpSp>
        <p:nvGrpSpPr>
          <p:cNvPr id="4" name="Group 4"/>
          <p:cNvGrpSpPr/>
          <p:nvPr/>
        </p:nvGrpSpPr>
        <p:grpSpPr>
          <a:xfrm>
            <a:off x="8542289" y="3193299"/>
            <a:ext cx="9222812" cy="6065001"/>
            <a:chOff x="0" y="0"/>
            <a:chExt cx="2833546" cy="1863365"/>
          </a:xfrm>
        </p:grpSpPr>
        <p:sp>
          <p:nvSpPr>
            <p:cNvPr id="5" name="Freeform 5"/>
            <p:cNvSpPr/>
            <p:nvPr/>
          </p:nvSpPr>
          <p:spPr>
            <a:xfrm>
              <a:off x="0" y="0"/>
              <a:ext cx="2833546" cy="1863365"/>
            </a:xfrm>
            <a:custGeom>
              <a:avLst/>
              <a:gdLst/>
              <a:ahLst/>
              <a:cxnLst/>
              <a:rect l="l" t="t" r="r" b="b"/>
              <a:pathLst>
                <a:path w="2833546" h="1863365">
                  <a:moveTo>
                    <a:pt x="42811" y="0"/>
                  </a:moveTo>
                  <a:lnTo>
                    <a:pt x="2790735" y="0"/>
                  </a:lnTo>
                  <a:cubicBezTo>
                    <a:pt x="2814379" y="0"/>
                    <a:pt x="2833546" y="19167"/>
                    <a:pt x="2833546" y="42811"/>
                  </a:cubicBezTo>
                  <a:lnTo>
                    <a:pt x="2833546" y="1820554"/>
                  </a:lnTo>
                  <a:cubicBezTo>
                    <a:pt x="2833546" y="1831908"/>
                    <a:pt x="2829036" y="1842797"/>
                    <a:pt x="2821007" y="1850826"/>
                  </a:cubicBezTo>
                  <a:cubicBezTo>
                    <a:pt x="2812978" y="1858854"/>
                    <a:pt x="2802089" y="1863365"/>
                    <a:pt x="2790735" y="1863365"/>
                  </a:cubicBezTo>
                  <a:lnTo>
                    <a:pt x="42811" y="1863365"/>
                  </a:lnTo>
                  <a:cubicBezTo>
                    <a:pt x="31457" y="1863365"/>
                    <a:pt x="20568" y="1858854"/>
                    <a:pt x="12539" y="1850826"/>
                  </a:cubicBezTo>
                  <a:cubicBezTo>
                    <a:pt x="4510" y="1842797"/>
                    <a:pt x="0" y="1831908"/>
                    <a:pt x="0" y="1820554"/>
                  </a:cubicBezTo>
                  <a:lnTo>
                    <a:pt x="0" y="42811"/>
                  </a:lnTo>
                  <a:cubicBezTo>
                    <a:pt x="0" y="31457"/>
                    <a:pt x="4510" y="20568"/>
                    <a:pt x="12539" y="12539"/>
                  </a:cubicBezTo>
                  <a:cubicBezTo>
                    <a:pt x="20568" y="4510"/>
                    <a:pt x="31457" y="0"/>
                    <a:pt x="42811" y="0"/>
                  </a:cubicBezTo>
                  <a:close/>
                </a:path>
              </a:pathLst>
            </a:custGeom>
            <a:solidFill>
              <a:srgbClr val="AB650C"/>
            </a:solidFill>
          </p:spPr>
          <p:txBody>
            <a:bodyPr/>
            <a:lstStyle/>
            <a:p>
              <a:endParaRPr lang="en-GB"/>
            </a:p>
          </p:txBody>
        </p:sp>
        <p:sp>
          <p:nvSpPr>
            <p:cNvPr id="6" name="TextBox 6"/>
            <p:cNvSpPr txBox="1"/>
            <p:nvPr/>
          </p:nvSpPr>
          <p:spPr>
            <a:xfrm>
              <a:off x="0" y="-47625"/>
              <a:ext cx="2833546" cy="1910990"/>
            </a:xfrm>
            <a:prstGeom prst="rect">
              <a:avLst/>
            </a:prstGeom>
          </p:spPr>
          <p:txBody>
            <a:bodyPr lIns="50800" tIns="50800" rIns="50800" bIns="50800" rtlCol="0" anchor="ctr"/>
            <a:lstStyle/>
            <a:p>
              <a:pPr algn="ctr">
                <a:lnSpc>
                  <a:spcPts val="2991"/>
                </a:lnSpc>
              </a:pPr>
              <a:endParaRPr/>
            </a:p>
          </p:txBody>
        </p:sp>
      </p:grpSp>
      <p:sp>
        <p:nvSpPr>
          <p:cNvPr id="7" name="TextBox 7"/>
          <p:cNvSpPr txBox="1"/>
          <p:nvPr/>
        </p:nvSpPr>
        <p:spPr>
          <a:xfrm>
            <a:off x="8963635" y="3595016"/>
            <a:ext cx="8392606" cy="5011662"/>
          </a:xfrm>
          <a:prstGeom prst="rect">
            <a:avLst/>
          </a:prstGeom>
        </p:spPr>
        <p:txBody>
          <a:bodyPr lIns="0" tIns="0" rIns="0" bIns="0" rtlCol="0" anchor="t">
            <a:spAutoFit/>
          </a:bodyPr>
          <a:lstStyle/>
          <a:p>
            <a:pPr>
              <a:lnSpc>
                <a:spcPts val="3339"/>
              </a:lnSpc>
              <a:spcBef>
                <a:spcPct val="0"/>
              </a:spcBef>
            </a:pPr>
            <a:r>
              <a:rPr lang="en-US" sz="2385">
                <a:solidFill>
                  <a:srgbClr val="FFFFFF"/>
                </a:solidFill>
                <a:latin typeface="Arial Bold"/>
              </a:rPr>
              <a:t>Depending on what organisation you are working with you may be asked to:</a:t>
            </a:r>
          </a:p>
          <a:p>
            <a:pPr>
              <a:lnSpc>
                <a:spcPts val="3339"/>
              </a:lnSpc>
              <a:spcBef>
                <a:spcPct val="0"/>
              </a:spcBef>
            </a:pPr>
            <a:endParaRPr lang="en-US" sz="2385">
              <a:solidFill>
                <a:srgbClr val="FFFFFF"/>
              </a:solidFill>
              <a:latin typeface="Arial Bold"/>
            </a:endParaRPr>
          </a:p>
          <a:p>
            <a:pPr marL="515051" lvl="1" indent="-257525">
              <a:lnSpc>
                <a:spcPts val="3339"/>
              </a:lnSpc>
              <a:buFont typeface="Arial"/>
              <a:buChar char="•"/>
            </a:pPr>
            <a:r>
              <a:rPr lang="en-US" sz="2385">
                <a:solidFill>
                  <a:srgbClr val="FFFFFF"/>
                </a:solidFill>
                <a:latin typeface="Arial"/>
              </a:rPr>
              <a:t>Provide regular support to enable people to walk or visit their local parks and open spaces.</a:t>
            </a:r>
          </a:p>
          <a:p>
            <a:pPr marL="515051" lvl="1" indent="-257525">
              <a:lnSpc>
                <a:spcPts val="3339"/>
              </a:lnSpc>
              <a:buFont typeface="Arial"/>
              <a:buChar char="•"/>
            </a:pPr>
            <a:r>
              <a:rPr lang="en-US" sz="2385">
                <a:solidFill>
                  <a:srgbClr val="FFFFFF"/>
                </a:solidFill>
                <a:latin typeface="Arial"/>
              </a:rPr>
              <a:t>Encourage people who would not normally engage with outdoor environments</a:t>
            </a:r>
          </a:p>
          <a:p>
            <a:pPr marL="515051" lvl="1" indent="-257525">
              <a:lnSpc>
                <a:spcPts val="3339"/>
              </a:lnSpc>
              <a:buFont typeface="Arial"/>
              <a:buChar char="•"/>
            </a:pPr>
            <a:r>
              <a:rPr lang="en-US" sz="2385">
                <a:solidFill>
                  <a:srgbClr val="FFFFFF"/>
                </a:solidFill>
                <a:latin typeface="Arial"/>
              </a:rPr>
              <a:t>Work with the person on an activity they would like to do,  paying particular attention of likes, dislikes, past hobbies and  interests to tailor the activity.</a:t>
            </a:r>
          </a:p>
          <a:p>
            <a:pPr marL="515051" lvl="1" indent="-257525">
              <a:lnSpc>
                <a:spcPts val="3339"/>
              </a:lnSpc>
              <a:spcBef>
                <a:spcPct val="0"/>
              </a:spcBef>
              <a:buFont typeface="Arial"/>
              <a:buChar char="•"/>
            </a:pPr>
            <a:r>
              <a:rPr lang="en-US" sz="2385">
                <a:solidFill>
                  <a:srgbClr val="FFFFFF"/>
                </a:solidFill>
                <a:latin typeface="Arial"/>
              </a:rPr>
              <a:t>Be aware of the key messages and benefits of health and well-being they can gain from being outdoors</a:t>
            </a:r>
          </a:p>
        </p:txBody>
      </p:sp>
      <p:sp>
        <p:nvSpPr>
          <p:cNvPr id="8" name="TextBox 8"/>
          <p:cNvSpPr txBox="1"/>
          <p:nvPr/>
        </p:nvSpPr>
        <p:spPr>
          <a:xfrm>
            <a:off x="318434" y="151827"/>
            <a:ext cx="8984031" cy="2134833"/>
          </a:xfrm>
          <a:prstGeom prst="rect">
            <a:avLst/>
          </a:prstGeom>
        </p:spPr>
        <p:txBody>
          <a:bodyPr lIns="0" tIns="0" rIns="0" bIns="0" rtlCol="0" anchor="t">
            <a:spAutoFit/>
          </a:bodyPr>
          <a:lstStyle/>
          <a:p>
            <a:pPr>
              <a:lnSpc>
                <a:spcPts val="7900"/>
              </a:lnSpc>
            </a:pPr>
            <a:r>
              <a:rPr lang="en-US" sz="6528">
                <a:solidFill>
                  <a:srgbClr val="000000"/>
                </a:solidFill>
                <a:latin typeface="Arial Bold"/>
              </a:rPr>
              <a:t>Nature Buddy</a:t>
            </a:r>
          </a:p>
          <a:p>
            <a:pPr>
              <a:lnSpc>
                <a:spcPts val="7900"/>
              </a:lnSpc>
            </a:pPr>
            <a:r>
              <a:rPr lang="en-US" sz="6528">
                <a:solidFill>
                  <a:srgbClr val="AB650C"/>
                </a:solidFill>
                <a:latin typeface="Arial Bold"/>
              </a:rPr>
              <a:t>What you will be doing</a:t>
            </a:r>
          </a:p>
        </p:txBody>
      </p:sp>
      <p:sp>
        <p:nvSpPr>
          <p:cNvPr id="9" name="TextBox 9"/>
          <p:cNvSpPr txBox="1"/>
          <p:nvPr/>
        </p:nvSpPr>
        <p:spPr>
          <a:xfrm>
            <a:off x="8348409" y="9704088"/>
            <a:ext cx="193880" cy="487758"/>
          </a:xfrm>
          <a:prstGeom prst="rect">
            <a:avLst/>
          </a:prstGeom>
        </p:spPr>
        <p:txBody>
          <a:bodyPr lIns="0" tIns="0" rIns="0" bIns="0" rtlCol="0" anchor="t">
            <a:spAutoFit/>
          </a:bodyPr>
          <a:lstStyle/>
          <a:p>
            <a:pPr algn="ctr">
              <a:lnSpc>
                <a:spcPts val="3842"/>
              </a:lnSpc>
            </a:pPr>
            <a:r>
              <a:rPr lang="en-US" sz="2744">
                <a:solidFill>
                  <a:srgbClr val="000000"/>
                </a:solidFill>
                <a:latin typeface="Arialle Bold"/>
              </a:rPr>
              <a:t>4</a:t>
            </a:r>
          </a:p>
        </p:txBody>
      </p:sp>
      <p:sp>
        <p:nvSpPr>
          <p:cNvPr id="10" name="AutoShape 10"/>
          <p:cNvSpPr/>
          <p:nvPr/>
        </p:nvSpPr>
        <p:spPr>
          <a:xfrm>
            <a:off x="8229088" y="9710976"/>
            <a:ext cx="432522" cy="0"/>
          </a:xfrm>
          <a:prstGeom prst="line">
            <a:avLst/>
          </a:prstGeom>
          <a:ln w="28575" cap="flat">
            <a:solidFill>
              <a:srgbClr val="000000"/>
            </a:solidFill>
            <a:prstDash val="solid"/>
            <a:headEnd type="none" w="sm" len="sm"/>
            <a:tailEnd type="none" w="sm" len="sm"/>
          </a:ln>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927739" y="9682401"/>
            <a:ext cx="432522" cy="0"/>
          </a:xfrm>
          <a:prstGeom prst="line">
            <a:avLst/>
          </a:prstGeom>
          <a:ln w="28575" cap="flat">
            <a:solidFill>
              <a:srgbClr val="000000"/>
            </a:solidFill>
            <a:prstDash val="solid"/>
            <a:headEnd type="none" w="sm" len="sm"/>
            <a:tailEnd type="none" w="sm" len="sm"/>
          </a:ln>
        </p:spPr>
        <p:txBody>
          <a:bodyPr/>
          <a:lstStyle/>
          <a:p>
            <a:endParaRPr lang="en-GB"/>
          </a:p>
        </p:txBody>
      </p:sp>
      <p:grpSp>
        <p:nvGrpSpPr>
          <p:cNvPr id="3" name="Group 3"/>
          <p:cNvGrpSpPr/>
          <p:nvPr/>
        </p:nvGrpSpPr>
        <p:grpSpPr>
          <a:xfrm>
            <a:off x="282356" y="2867906"/>
            <a:ext cx="9384878" cy="6390394"/>
            <a:chOff x="0" y="0"/>
            <a:chExt cx="2419478" cy="1647482"/>
          </a:xfrm>
        </p:grpSpPr>
        <p:sp>
          <p:nvSpPr>
            <p:cNvPr id="4" name="Freeform 4"/>
            <p:cNvSpPr/>
            <p:nvPr/>
          </p:nvSpPr>
          <p:spPr>
            <a:xfrm>
              <a:off x="0" y="0"/>
              <a:ext cx="2419478" cy="1647482"/>
            </a:xfrm>
            <a:custGeom>
              <a:avLst/>
              <a:gdLst/>
              <a:ahLst/>
              <a:cxnLst/>
              <a:rect l="l" t="t" r="r" b="b"/>
              <a:pathLst>
                <a:path w="2419478" h="1647482">
                  <a:moveTo>
                    <a:pt x="42072" y="0"/>
                  </a:moveTo>
                  <a:lnTo>
                    <a:pt x="2377406" y="0"/>
                  </a:lnTo>
                  <a:cubicBezTo>
                    <a:pt x="2388564" y="0"/>
                    <a:pt x="2399266" y="4433"/>
                    <a:pt x="2407156" y="12323"/>
                  </a:cubicBezTo>
                  <a:cubicBezTo>
                    <a:pt x="2415046" y="20212"/>
                    <a:pt x="2419478" y="30914"/>
                    <a:pt x="2419478" y="42072"/>
                  </a:cubicBezTo>
                  <a:lnTo>
                    <a:pt x="2419478" y="1605410"/>
                  </a:lnTo>
                  <a:cubicBezTo>
                    <a:pt x="2419478" y="1628646"/>
                    <a:pt x="2400642" y="1647482"/>
                    <a:pt x="2377406" y="1647482"/>
                  </a:cubicBezTo>
                  <a:lnTo>
                    <a:pt x="42072" y="1647482"/>
                  </a:lnTo>
                  <a:cubicBezTo>
                    <a:pt x="30914" y="1647482"/>
                    <a:pt x="20212" y="1643050"/>
                    <a:pt x="12323" y="1635159"/>
                  </a:cubicBezTo>
                  <a:cubicBezTo>
                    <a:pt x="4433" y="1627269"/>
                    <a:pt x="0" y="1616568"/>
                    <a:pt x="0" y="1605410"/>
                  </a:cubicBezTo>
                  <a:lnTo>
                    <a:pt x="0" y="42072"/>
                  </a:lnTo>
                  <a:cubicBezTo>
                    <a:pt x="0" y="30914"/>
                    <a:pt x="4433" y="20212"/>
                    <a:pt x="12323" y="12323"/>
                  </a:cubicBezTo>
                  <a:cubicBezTo>
                    <a:pt x="20212" y="4433"/>
                    <a:pt x="30914" y="0"/>
                    <a:pt x="42072" y="0"/>
                  </a:cubicBezTo>
                  <a:close/>
                </a:path>
              </a:pathLst>
            </a:custGeom>
            <a:solidFill>
              <a:srgbClr val="AB650C"/>
            </a:solidFill>
          </p:spPr>
          <p:txBody>
            <a:bodyPr/>
            <a:lstStyle/>
            <a:p>
              <a:endParaRPr lang="en-GB"/>
            </a:p>
          </p:txBody>
        </p:sp>
        <p:sp>
          <p:nvSpPr>
            <p:cNvPr id="5" name="TextBox 5"/>
            <p:cNvSpPr txBox="1"/>
            <p:nvPr/>
          </p:nvSpPr>
          <p:spPr>
            <a:xfrm>
              <a:off x="0" y="-47625"/>
              <a:ext cx="2419478" cy="1695107"/>
            </a:xfrm>
            <a:prstGeom prst="rect">
              <a:avLst/>
            </a:prstGeom>
          </p:spPr>
          <p:txBody>
            <a:bodyPr lIns="50800" tIns="50800" rIns="50800" bIns="50800" rtlCol="0" anchor="ctr"/>
            <a:lstStyle/>
            <a:p>
              <a:pPr algn="ctr">
                <a:lnSpc>
                  <a:spcPts val="2991"/>
                </a:lnSpc>
              </a:pPr>
              <a:endParaRPr/>
            </a:p>
          </p:txBody>
        </p:sp>
      </p:grpSp>
      <p:grpSp>
        <p:nvGrpSpPr>
          <p:cNvPr id="6" name="Group 6"/>
          <p:cNvGrpSpPr>
            <a:grpSpLocks noChangeAspect="1"/>
          </p:cNvGrpSpPr>
          <p:nvPr/>
        </p:nvGrpSpPr>
        <p:grpSpPr>
          <a:xfrm>
            <a:off x="10694037" y="3000385"/>
            <a:ext cx="6565263" cy="6413305"/>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2"/>
              <a:stretch>
                <a:fillRect l="-23408" r="-23408"/>
              </a:stretch>
            </a:blipFill>
          </p:spPr>
          <p:txBody>
            <a:bodyPr/>
            <a:lstStyle/>
            <a:p>
              <a:endParaRPr lang="en-GB"/>
            </a:p>
          </p:txBody>
        </p:sp>
      </p:grpSp>
      <p:sp>
        <p:nvSpPr>
          <p:cNvPr id="8" name="TextBox 8"/>
          <p:cNvSpPr txBox="1"/>
          <p:nvPr/>
        </p:nvSpPr>
        <p:spPr>
          <a:xfrm>
            <a:off x="383300" y="3612541"/>
            <a:ext cx="9182990" cy="5367273"/>
          </a:xfrm>
          <a:prstGeom prst="rect">
            <a:avLst/>
          </a:prstGeom>
        </p:spPr>
        <p:txBody>
          <a:bodyPr lIns="0" tIns="0" rIns="0" bIns="0" rtlCol="0" anchor="t">
            <a:spAutoFit/>
          </a:bodyPr>
          <a:lstStyle/>
          <a:p>
            <a:pPr marL="655032" lvl="1" indent="-327516">
              <a:lnSpc>
                <a:spcPts val="4247"/>
              </a:lnSpc>
              <a:buFont typeface="Arial"/>
              <a:buChar char="•"/>
            </a:pPr>
            <a:r>
              <a:rPr lang="en-US" sz="3033">
                <a:solidFill>
                  <a:srgbClr val="FFFFFF"/>
                </a:solidFill>
                <a:latin typeface="Arial"/>
              </a:rPr>
              <a:t>No special qualifications or experience needed.</a:t>
            </a:r>
          </a:p>
          <a:p>
            <a:pPr marL="655032" lvl="1" indent="-327516">
              <a:lnSpc>
                <a:spcPts val="4247"/>
              </a:lnSpc>
              <a:buFont typeface="Arial"/>
              <a:buChar char="•"/>
            </a:pPr>
            <a:r>
              <a:rPr lang="en-US" sz="3033">
                <a:solidFill>
                  <a:srgbClr val="FFFFFF"/>
                </a:solidFill>
                <a:latin typeface="Arial"/>
              </a:rPr>
              <a:t>We are looking for volunteers who are understanding, patient,  empathetic and good at listening.</a:t>
            </a:r>
          </a:p>
          <a:p>
            <a:pPr marL="655032" lvl="1" indent="-327516">
              <a:lnSpc>
                <a:spcPts val="4247"/>
              </a:lnSpc>
              <a:buFont typeface="Arial"/>
              <a:buChar char="•"/>
            </a:pPr>
            <a:r>
              <a:rPr lang="en-US" sz="3033">
                <a:solidFill>
                  <a:srgbClr val="FFFFFF"/>
                </a:solidFill>
                <a:latin typeface="Arial"/>
              </a:rPr>
              <a:t>You should be enthusiastic about the benefits of outdoor environments and have an interest in nature, although you don’t have to be an expert.</a:t>
            </a:r>
          </a:p>
          <a:p>
            <a:pPr marL="655032" lvl="1" indent="-327516">
              <a:lnSpc>
                <a:spcPts val="4247"/>
              </a:lnSpc>
              <a:buFont typeface="Arial"/>
              <a:buChar char="•"/>
            </a:pPr>
            <a:r>
              <a:rPr lang="en-US" sz="3033">
                <a:solidFill>
                  <a:srgbClr val="FFFFFF"/>
                </a:solidFill>
                <a:latin typeface="Arial"/>
              </a:rPr>
              <a:t>All volunteers may be subject to Disclosure and Barring checks (DBS).</a:t>
            </a:r>
          </a:p>
          <a:p>
            <a:pPr>
              <a:lnSpc>
                <a:spcPts val="4247"/>
              </a:lnSpc>
              <a:spcBef>
                <a:spcPct val="0"/>
              </a:spcBef>
            </a:pPr>
            <a:endParaRPr lang="en-US" sz="3033">
              <a:solidFill>
                <a:srgbClr val="FFFFFF"/>
              </a:solidFill>
              <a:latin typeface="Arial"/>
            </a:endParaRPr>
          </a:p>
        </p:txBody>
      </p:sp>
      <p:sp>
        <p:nvSpPr>
          <p:cNvPr id="9" name="TextBox 9"/>
          <p:cNvSpPr txBox="1"/>
          <p:nvPr/>
        </p:nvSpPr>
        <p:spPr>
          <a:xfrm>
            <a:off x="282356" y="257470"/>
            <a:ext cx="16313859" cy="2134833"/>
          </a:xfrm>
          <a:prstGeom prst="rect">
            <a:avLst/>
          </a:prstGeom>
        </p:spPr>
        <p:txBody>
          <a:bodyPr lIns="0" tIns="0" rIns="0" bIns="0" rtlCol="0" anchor="t">
            <a:spAutoFit/>
          </a:bodyPr>
          <a:lstStyle/>
          <a:p>
            <a:pPr>
              <a:lnSpc>
                <a:spcPts val="7900"/>
              </a:lnSpc>
            </a:pPr>
            <a:r>
              <a:rPr lang="en-US" sz="6528">
                <a:solidFill>
                  <a:srgbClr val="000000"/>
                </a:solidFill>
                <a:latin typeface="Arial Bold"/>
              </a:rPr>
              <a:t>Nature Buddy</a:t>
            </a:r>
          </a:p>
          <a:p>
            <a:pPr>
              <a:lnSpc>
                <a:spcPts val="7900"/>
              </a:lnSpc>
            </a:pPr>
            <a:r>
              <a:rPr lang="en-US" sz="6528">
                <a:solidFill>
                  <a:srgbClr val="AB650C"/>
                </a:solidFill>
                <a:latin typeface="Arial Bold"/>
              </a:rPr>
              <a:t>Required Skills, Experience and Qualities</a:t>
            </a:r>
          </a:p>
        </p:txBody>
      </p:sp>
      <p:sp>
        <p:nvSpPr>
          <p:cNvPr id="10" name="TextBox 10"/>
          <p:cNvSpPr txBox="1"/>
          <p:nvPr/>
        </p:nvSpPr>
        <p:spPr>
          <a:xfrm>
            <a:off x="9047060" y="9704088"/>
            <a:ext cx="193880" cy="487758"/>
          </a:xfrm>
          <a:prstGeom prst="rect">
            <a:avLst/>
          </a:prstGeom>
        </p:spPr>
        <p:txBody>
          <a:bodyPr lIns="0" tIns="0" rIns="0" bIns="0" rtlCol="0" anchor="t">
            <a:spAutoFit/>
          </a:bodyPr>
          <a:lstStyle/>
          <a:p>
            <a:pPr algn="ctr">
              <a:lnSpc>
                <a:spcPts val="3842"/>
              </a:lnSpc>
            </a:pPr>
            <a:r>
              <a:rPr lang="en-US" sz="2744">
                <a:solidFill>
                  <a:srgbClr val="000000"/>
                </a:solidFill>
                <a:latin typeface="Arialle Bold"/>
              </a:rPr>
              <a:t>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927739" y="9682401"/>
            <a:ext cx="432522" cy="0"/>
          </a:xfrm>
          <a:prstGeom prst="line">
            <a:avLst/>
          </a:prstGeom>
          <a:ln w="28575" cap="flat">
            <a:solidFill>
              <a:srgbClr val="000000"/>
            </a:solidFill>
            <a:prstDash val="solid"/>
            <a:headEnd type="none" w="sm" len="sm"/>
            <a:tailEnd type="none" w="sm" len="sm"/>
          </a:ln>
        </p:spPr>
        <p:txBody>
          <a:bodyPr/>
          <a:lstStyle/>
          <a:p>
            <a:endParaRPr lang="en-GB"/>
          </a:p>
        </p:txBody>
      </p:sp>
      <p:sp>
        <p:nvSpPr>
          <p:cNvPr id="3" name="TextBox 3"/>
          <p:cNvSpPr txBox="1"/>
          <p:nvPr/>
        </p:nvSpPr>
        <p:spPr>
          <a:xfrm>
            <a:off x="490174" y="391036"/>
            <a:ext cx="7693904" cy="2134833"/>
          </a:xfrm>
          <a:prstGeom prst="rect">
            <a:avLst/>
          </a:prstGeom>
        </p:spPr>
        <p:txBody>
          <a:bodyPr lIns="0" tIns="0" rIns="0" bIns="0" rtlCol="0" anchor="t">
            <a:spAutoFit/>
          </a:bodyPr>
          <a:lstStyle/>
          <a:p>
            <a:pPr>
              <a:lnSpc>
                <a:spcPts val="7900"/>
              </a:lnSpc>
            </a:pPr>
            <a:r>
              <a:rPr lang="en-US" sz="6528">
                <a:solidFill>
                  <a:srgbClr val="000000"/>
                </a:solidFill>
                <a:latin typeface="Arial Bold"/>
              </a:rPr>
              <a:t>Nature Buddy</a:t>
            </a:r>
          </a:p>
          <a:p>
            <a:pPr>
              <a:lnSpc>
                <a:spcPts val="7900"/>
              </a:lnSpc>
            </a:pPr>
            <a:r>
              <a:rPr lang="en-US" sz="6528">
                <a:solidFill>
                  <a:srgbClr val="AB650C"/>
                </a:solidFill>
                <a:latin typeface="Arial Bold"/>
              </a:rPr>
              <a:t>What’s in it for me?</a:t>
            </a:r>
          </a:p>
        </p:txBody>
      </p:sp>
      <p:sp>
        <p:nvSpPr>
          <p:cNvPr id="4" name="TextBox 4"/>
          <p:cNvSpPr txBox="1"/>
          <p:nvPr/>
        </p:nvSpPr>
        <p:spPr>
          <a:xfrm>
            <a:off x="9047060" y="9704088"/>
            <a:ext cx="193880" cy="487758"/>
          </a:xfrm>
          <a:prstGeom prst="rect">
            <a:avLst/>
          </a:prstGeom>
        </p:spPr>
        <p:txBody>
          <a:bodyPr lIns="0" tIns="0" rIns="0" bIns="0" rtlCol="0" anchor="t">
            <a:spAutoFit/>
          </a:bodyPr>
          <a:lstStyle/>
          <a:p>
            <a:pPr algn="ctr">
              <a:lnSpc>
                <a:spcPts val="3842"/>
              </a:lnSpc>
            </a:pPr>
            <a:r>
              <a:rPr lang="en-US" sz="2744">
                <a:solidFill>
                  <a:srgbClr val="000000"/>
                </a:solidFill>
                <a:latin typeface="Arialle Bold"/>
              </a:rPr>
              <a:t>6</a:t>
            </a:r>
          </a:p>
        </p:txBody>
      </p:sp>
      <p:sp>
        <p:nvSpPr>
          <p:cNvPr id="5" name="Freeform 5"/>
          <p:cNvSpPr/>
          <p:nvPr/>
        </p:nvSpPr>
        <p:spPr>
          <a:xfrm>
            <a:off x="13724291" y="360729"/>
            <a:ext cx="4611334" cy="9833145"/>
          </a:xfrm>
          <a:custGeom>
            <a:avLst/>
            <a:gdLst/>
            <a:ahLst/>
            <a:cxnLst/>
            <a:rect l="l" t="t" r="r" b="b"/>
            <a:pathLst>
              <a:path w="4611334" h="9833145">
                <a:moveTo>
                  <a:pt x="0" y="0"/>
                </a:moveTo>
                <a:lnTo>
                  <a:pt x="4611334" y="0"/>
                </a:lnTo>
                <a:lnTo>
                  <a:pt x="4611334" y="9833145"/>
                </a:lnTo>
                <a:lnTo>
                  <a:pt x="0" y="9833145"/>
                </a:lnTo>
                <a:lnTo>
                  <a:pt x="0" y="0"/>
                </a:lnTo>
                <a:close/>
              </a:path>
            </a:pathLst>
          </a:custGeom>
          <a:blipFill>
            <a:blip r:embed="rId2"/>
            <a:stretch>
              <a:fillRect l="-340170" t="-35493" r="-130125" b="-14944"/>
            </a:stretch>
          </a:blipFill>
        </p:spPr>
        <p:txBody>
          <a:bodyPr/>
          <a:lstStyle/>
          <a:p>
            <a:endParaRPr lang="en-GB"/>
          </a:p>
        </p:txBody>
      </p:sp>
      <p:sp>
        <p:nvSpPr>
          <p:cNvPr id="6" name="TextBox 6"/>
          <p:cNvSpPr txBox="1"/>
          <p:nvPr/>
        </p:nvSpPr>
        <p:spPr>
          <a:xfrm>
            <a:off x="282356" y="2575412"/>
            <a:ext cx="13605597" cy="6655996"/>
          </a:xfrm>
          <a:prstGeom prst="rect">
            <a:avLst/>
          </a:prstGeom>
        </p:spPr>
        <p:txBody>
          <a:bodyPr lIns="0" tIns="0" rIns="0" bIns="0" rtlCol="0" anchor="t">
            <a:spAutoFit/>
          </a:bodyPr>
          <a:lstStyle/>
          <a:p>
            <a:pPr marL="669092" lvl="1" indent="-334546">
              <a:lnSpc>
                <a:spcPts val="4338"/>
              </a:lnSpc>
              <a:buFont typeface="Arial"/>
              <a:buChar char="•"/>
            </a:pPr>
            <a:r>
              <a:rPr lang="en-US" sz="3099">
                <a:solidFill>
                  <a:srgbClr val="000000"/>
                </a:solidFill>
                <a:latin typeface="Arial"/>
              </a:rPr>
              <a:t>The chance to develop new friendships and skills, such as communication, mentoring, negotiating.</a:t>
            </a:r>
          </a:p>
          <a:p>
            <a:pPr marL="669092" lvl="1" indent="-334546">
              <a:lnSpc>
                <a:spcPts val="4338"/>
              </a:lnSpc>
              <a:buFont typeface="Arial"/>
              <a:buChar char="•"/>
            </a:pPr>
            <a:r>
              <a:rPr lang="en-US" sz="3099">
                <a:solidFill>
                  <a:srgbClr val="000000"/>
                </a:solidFill>
                <a:latin typeface="Arial"/>
              </a:rPr>
              <a:t>You will feel part of making a meaningful difference to someone who needs your support.</a:t>
            </a:r>
          </a:p>
          <a:p>
            <a:pPr marL="669092" lvl="1" indent="-334546">
              <a:lnSpc>
                <a:spcPts val="4338"/>
              </a:lnSpc>
              <a:buFont typeface="Arial"/>
              <a:buChar char="•"/>
            </a:pPr>
            <a:r>
              <a:rPr lang="en-US" sz="3099">
                <a:solidFill>
                  <a:srgbClr val="000000"/>
                </a:solidFill>
                <a:latin typeface="Arial"/>
              </a:rPr>
              <a:t>You will be given induction training into the various aspects of the role.</a:t>
            </a:r>
          </a:p>
          <a:p>
            <a:pPr marL="669092" lvl="1" indent="-334546">
              <a:lnSpc>
                <a:spcPts val="4338"/>
              </a:lnSpc>
              <a:buFont typeface="Arial"/>
              <a:buChar char="•"/>
            </a:pPr>
            <a:r>
              <a:rPr lang="en-US" sz="3099">
                <a:solidFill>
                  <a:srgbClr val="000000"/>
                </a:solidFill>
                <a:latin typeface="Arial"/>
              </a:rPr>
              <a:t>You will receive ongoing training and peer support at regular volunteer and networking meetings.</a:t>
            </a:r>
          </a:p>
          <a:p>
            <a:pPr marL="669092" lvl="1" indent="-334546">
              <a:lnSpc>
                <a:spcPts val="4338"/>
              </a:lnSpc>
              <a:buFont typeface="Arial"/>
              <a:buChar char="•"/>
            </a:pPr>
            <a:r>
              <a:rPr lang="en-US" sz="3099">
                <a:solidFill>
                  <a:srgbClr val="000000"/>
                </a:solidFill>
                <a:latin typeface="Arial"/>
              </a:rPr>
              <a:t>Develop your understanding of, and increase your connection to, the landscape, wildlife, history, culture.</a:t>
            </a:r>
          </a:p>
          <a:p>
            <a:pPr marL="669092" lvl="1" indent="-334546">
              <a:lnSpc>
                <a:spcPts val="4338"/>
              </a:lnSpc>
              <a:buFont typeface="Arial"/>
              <a:buChar char="•"/>
            </a:pPr>
            <a:r>
              <a:rPr lang="en-US" sz="3099">
                <a:solidFill>
                  <a:srgbClr val="000000"/>
                </a:solidFill>
                <a:latin typeface="Arial"/>
              </a:rPr>
              <a:t>You will have access to a wealth of online resources.</a:t>
            </a:r>
          </a:p>
          <a:p>
            <a:pPr marL="669092" lvl="1" indent="-334546" algn="l">
              <a:lnSpc>
                <a:spcPts val="4338"/>
              </a:lnSpc>
              <a:buFont typeface="Arial"/>
              <a:buChar char="•"/>
            </a:pPr>
            <a:r>
              <a:rPr lang="en-US" sz="3099">
                <a:solidFill>
                  <a:srgbClr val="000000"/>
                </a:solidFill>
                <a:latin typeface="Arial"/>
              </a:rPr>
              <a:t>You will gain experience in the social care sector and environmental sector.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9518" y="4382794"/>
            <a:ext cx="18840852" cy="6024594"/>
          </a:xfrm>
          <a:custGeom>
            <a:avLst/>
            <a:gdLst/>
            <a:ahLst/>
            <a:cxnLst/>
            <a:rect l="l" t="t" r="r" b="b"/>
            <a:pathLst>
              <a:path w="18840852" h="6024594">
                <a:moveTo>
                  <a:pt x="0" y="0"/>
                </a:moveTo>
                <a:lnTo>
                  <a:pt x="18840852" y="0"/>
                </a:lnTo>
                <a:lnTo>
                  <a:pt x="18840852" y="6024594"/>
                </a:lnTo>
                <a:lnTo>
                  <a:pt x="0" y="6024594"/>
                </a:lnTo>
                <a:lnTo>
                  <a:pt x="0" y="0"/>
                </a:lnTo>
                <a:close/>
              </a:path>
            </a:pathLst>
          </a:custGeom>
          <a:blipFill>
            <a:blip r:embed="rId2"/>
            <a:stretch>
              <a:fillRect l="-31784" t="-152014" r="-39730" b="-49699"/>
            </a:stretch>
          </a:blipFill>
        </p:spPr>
        <p:txBody>
          <a:bodyPr/>
          <a:lstStyle/>
          <a:p>
            <a:endParaRPr lang="en-GB"/>
          </a:p>
        </p:txBody>
      </p:sp>
      <p:sp>
        <p:nvSpPr>
          <p:cNvPr id="3" name="AutoShape 3"/>
          <p:cNvSpPr/>
          <p:nvPr/>
        </p:nvSpPr>
        <p:spPr>
          <a:xfrm>
            <a:off x="8927739" y="9682401"/>
            <a:ext cx="432522" cy="0"/>
          </a:xfrm>
          <a:prstGeom prst="line">
            <a:avLst/>
          </a:prstGeom>
          <a:ln w="28575" cap="flat">
            <a:solidFill>
              <a:srgbClr val="000000"/>
            </a:solidFill>
            <a:prstDash val="solid"/>
            <a:headEnd type="none" w="sm" len="sm"/>
            <a:tailEnd type="none" w="sm" len="sm"/>
          </a:ln>
        </p:spPr>
        <p:txBody>
          <a:bodyPr/>
          <a:lstStyle/>
          <a:p>
            <a:endParaRPr lang="en-GB"/>
          </a:p>
        </p:txBody>
      </p:sp>
      <p:sp>
        <p:nvSpPr>
          <p:cNvPr id="4" name="TextBox 4"/>
          <p:cNvSpPr txBox="1"/>
          <p:nvPr/>
        </p:nvSpPr>
        <p:spPr>
          <a:xfrm>
            <a:off x="282356" y="189279"/>
            <a:ext cx="11011326" cy="2134833"/>
          </a:xfrm>
          <a:prstGeom prst="rect">
            <a:avLst/>
          </a:prstGeom>
        </p:spPr>
        <p:txBody>
          <a:bodyPr lIns="0" tIns="0" rIns="0" bIns="0" rtlCol="0" anchor="t">
            <a:spAutoFit/>
          </a:bodyPr>
          <a:lstStyle/>
          <a:p>
            <a:pPr>
              <a:lnSpc>
                <a:spcPts val="7900"/>
              </a:lnSpc>
            </a:pPr>
            <a:r>
              <a:rPr lang="en-US" sz="6528">
                <a:solidFill>
                  <a:srgbClr val="000000"/>
                </a:solidFill>
                <a:latin typeface="Arial Bold"/>
              </a:rPr>
              <a:t>Nature Buddy</a:t>
            </a:r>
          </a:p>
          <a:p>
            <a:pPr>
              <a:lnSpc>
                <a:spcPts val="7900"/>
              </a:lnSpc>
            </a:pPr>
            <a:r>
              <a:rPr lang="en-US" sz="6528">
                <a:solidFill>
                  <a:srgbClr val="AB650C"/>
                </a:solidFill>
                <a:latin typeface="Arial Bold"/>
              </a:rPr>
              <a:t>What makes a good buddy?</a:t>
            </a:r>
          </a:p>
        </p:txBody>
      </p:sp>
      <p:sp>
        <p:nvSpPr>
          <p:cNvPr id="5" name="TextBox 5"/>
          <p:cNvSpPr txBox="1"/>
          <p:nvPr/>
        </p:nvSpPr>
        <p:spPr>
          <a:xfrm>
            <a:off x="9047092" y="9665988"/>
            <a:ext cx="193817" cy="530356"/>
          </a:xfrm>
          <a:prstGeom prst="rect">
            <a:avLst/>
          </a:prstGeom>
        </p:spPr>
        <p:txBody>
          <a:bodyPr lIns="0" tIns="0" rIns="0" bIns="0" rtlCol="0" anchor="t">
            <a:spAutoFit/>
          </a:bodyPr>
          <a:lstStyle/>
          <a:p>
            <a:pPr algn="ctr">
              <a:lnSpc>
                <a:spcPts val="3842"/>
              </a:lnSpc>
            </a:pPr>
            <a:r>
              <a:rPr lang="en-US" sz="2744">
                <a:solidFill>
                  <a:srgbClr val="000000"/>
                </a:solidFill>
                <a:latin typeface="Arial Bold"/>
              </a:rPr>
              <a:t>7</a:t>
            </a:r>
          </a:p>
        </p:txBody>
      </p:sp>
      <p:sp>
        <p:nvSpPr>
          <p:cNvPr id="6" name="TextBox 6"/>
          <p:cNvSpPr txBox="1"/>
          <p:nvPr/>
        </p:nvSpPr>
        <p:spPr>
          <a:xfrm>
            <a:off x="282356" y="2659219"/>
            <a:ext cx="14141489" cy="2073887"/>
          </a:xfrm>
          <a:prstGeom prst="rect">
            <a:avLst/>
          </a:prstGeom>
        </p:spPr>
        <p:txBody>
          <a:bodyPr lIns="0" tIns="0" rIns="0" bIns="0" rtlCol="0" anchor="t">
            <a:spAutoFit/>
          </a:bodyPr>
          <a:lstStyle/>
          <a:p>
            <a:pPr>
              <a:lnSpc>
                <a:spcPts val="3213"/>
              </a:lnSpc>
            </a:pPr>
            <a:r>
              <a:rPr lang="en-US" sz="2678">
                <a:solidFill>
                  <a:srgbClr val="000000"/>
                </a:solidFill>
                <a:latin typeface="Arial"/>
              </a:rPr>
              <a:t>There are many qualities and characteristics that create a strong and valuable Nature Buddy.</a:t>
            </a:r>
          </a:p>
          <a:p>
            <a:pPr>
              <a:lnSpc>
                <a:spcPts val="3213"/>
              </a:lnSpc>
            </a:pPr>
            <a:endParaRPr lang="en-US" sz="2678">
              <a:solidFill>
                <a:srgbClr val="000000"/>
              </a:solidFill>
              <a:latin typeface="Arial"/>
            </a:endParaRPr>
          </a:p>
          <a:p>
            <a:pPr>
              <a:lnSpc>
                <a:spcPts val="3213"/>
              </a:lnSpc>
            </a:pPr>
            <a:r>
              <a:rPr lang="en-US" sz="2678">
                <a:solidFill>
                  <a:srgbClr val="000000"/>
                </a:solidFill>
                <a:latin typeface="Arial"/>
              </a:rPr>
              <a:t>Before we show you what we came up with what do you think these qualities could be?</a:t>
            </a:r>
          </a:p>
          <a:p>
            <a:pPr>
              <a:lnSpc>
                <a:spcPts val="3213"/>
              </a:lnSpc>
            </a:pPr>
            <a:endParaRPr lang="en-US" sz="2678">
              <a:solidFill>
                <a:srgbClr val="000000"/>
              </a:solidFill>
              <a:latin typeface="Arial"/>
            </a:endParaRPr>
          </a:p>
          <a:p>
            <a:pPr algn="ctr">
              <a:lnSpc>
                <a:spcPts val="3213"/>
              </a:lnSpc>
            </a:pPr>
            <a:endParaRPr lang="en-US" sz="2678">
              <a:solidFill>
                <a:srgbClr val="000000"/>
              </a:solidFill>
              <a:latin typeface="Arial"/>
            </a:endParaRPr>
          </a:p>
        </p:txBody>
      </p:sp>
      <p:grpSp>
        <p:nvGrpSpPr>
          <p:cNvPr id="7" name="Group 7"/>
          <p:cNvGrpSpPr/>
          <p:nvPr/>
        </p:nvGrpSpPr>
        <p:grpSpPr>
          <a:xfrm>
            <a:off x="12542790" y="-1905338"/>
            <a:ext cx="9199832" cy="8009372"/>
            <a:chOff x="0" y="0"/>
            <a:chExt cx="12266443" cy="10679163"/>
          </a:xfrm>
        </p:grpSpPr>
        <p:sp>
          <p:nvSpPr>
            <p:cNvPr id="8" name="Freeform 8"/>
            <p:cNvSpPr/>
            <p:nvPr/>
          </p:nvSpPr>
          <p:spPr>
            <a:xfrm rot="539562">
              <a:off x="2766043" y="4363845"/>
              <a:ext cx="7680990" cy="4656600"/>
            </a:xfrm>
            <a:custGeom>
              <a:avLst/>
              <a:gdLst/>
              <a:ahLst/>
              <a:cxnLst/>
              <a:rect l="l" t="t" r="r" b="b"/>
              <a:pathLst>
                <a:path w="7680990" h="4656600">
                  <a:moveTo>
                    <a:pt x="0" y="0"/>
                  </a:moveTo>
                  <a:lnTo>
                    <a:pt x="7680991" y="0"/>
                  </a:lnTo>
                  <a:lnTo>
                    <a:pt x="7680991" y="4656600"/>
                  </a:lnTo>
                  <a:lnTo>
                    <a:pt x="0" y="4656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9"/>
            <p:cNvSpPr/>
            <p:nvPr/>
          </p:nvSpPr>
          <p:spPr>
            <a:xfrm rot="1628058">
              <a:off x="753105" y="1761774"/>
              <a:ext cx="9049732" cy="5486400"/>
            </a:xfrm>
            <a:custGeom>
              <a:avLst/>
              <a:gdLst/>
              <a:ahLst/>
              <a:cxnLst/>
              <a:rect l="l" t="t" r="r" b="b"/>
              <a:pathLst>
                <a:path w="9049732" h="5486400">
                  <a:moveTo>
                    <a:pt x="0" y="0"/>
                  </a:moveTo>
                  <a:lnTo>
                    <a:pt x="9049732" y="0"/>
                  </a:lnTo>
                  <a:lnTo>
                    <a:pt x="9049732"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Freeform 10"/>
            <p:cNvSpPr/>
            <p:nvPr/>
          </p:nvSpPr>
          <p:spPr>
            <a:xfrm rot="3729175">
              <a:off x="3202421" y="2653703"/>
              <a:ext cx="9049732" cy="5486400"/>
            </a:xfrm>
            <a:custGeom>
              <a:avLst/>
              <a:gdLst/>
              <a:ahLst/>
              <a:cxnLst/>
              <a:rect l="l" t="t" r="r" b="b"/>
              <a:pathLst>
                <a:path w="9049732" h="5486400">
                  <a:moveTo>
                    <a:pt x="0" y="0"/>
                  </a:moveTo>
                  <a:lnTo>
                    <a:pt x="9049732" y="0"/>
                  </a:lnTo>
                  <a:lnTo>
                    <a:pt x="9049732"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927739" y="9682401"/>
            <a:ext cx="432522" cy="0"/>
          </a:xfrm>
          <a:prstGeom prst="line">
            <a:avLst/>
          </a:prstGeom>
          <a:ln w="28575" cap="flat">
            <a:solidFill>
              <a:srgbClr val="000000"/>
            </a:solidFill>
            <a:prstDash val="solid"/>
            <a:headEnd type="none" w="sm" len="sm"/>
            <a:tailEnd type="none" w="sm" len="sm"/>
          </a:ln>
        </p:spPr>
        <p:txBody>
          <a:bodyPr/>
          <a:lstStyle/>
          <a:p>
            <a:endParaRPr lang="en-GB"/>
          </a:p>
        </p:txBody>
      </p:sp>
      <p:sp>
        <p:nvSpPr>
          <p:cNvPr id="3" name="TextBox 3"/>
          <p:cNvSpPr txBox="1"/>
          <p:nvPr/>
        </p:nvSpPr>
        <p:spPr>
          <a:xfrm>
            <a:off x="282356" y="3564647"/>
            <a:ext cx="13681473" cy="5378033"/>
          </a:xfrm>
          <a:prstGeom prst="rect">
            <a:avLst/>
          </a:prstGeom>
        </p:spPr>
        <p:txBody>
          <a:bodyPr lIns="0" tIns="0" rIns="0" bIns="0" rtlCol="0" anchor="t">
            <a:spAutoFit/>
          </a:bodyPr>
          <a:lstStyle/>
          <a:p>
            <a:pPr marL="597273" lvl="1" indent="-298637">
              <a:lnSpc>
                <a:spcPts val="3873"/>
              </a:lnSpc>
              <a:buFont typeface="Arial"/>
              <a:buChar char="•"/>
            </a:pPr>
            <a:r>
              <a:rPr lang="en-US" sz="2766">
                <a:solidFill>
                  <a:srgbClr val="000000"/>
                </a:solidFill>
                <a:latin typeface="Arial"/>
              </a:rPr>
              <a:t>A real appreciation of and interest in nature and the outdoors (no expertise required)</a:t>
            </a:r>
          </a:p>
          <a:p>
            <a:pPr marL="597273" lvl="1" indent="-298637">
              <a:lnSpc>
                <a:spcPts val="3873"/>
              </a:lnSpc>
              <a:buFont typeface="Arial"/>
              <a:buChar char="•"/>
            </a:pPr>
            <a:r>
              <a:rPr lang="en-US" sz="2766">
                <a:solidFill>
                  <a:srgbClr val="000000"/>
                </a:solidFill>
                <a:latin typeface="Arial"/>
              </a:rPr>
              <a:t>Strong listening skills</a:t>
            </a:r>
          </a:p>
          <a:p>
            <a:pPr marL="597273" lvl="1" indent="-298637">
              <a:lnSpc>
                <a:spcPts val="3873"/>
              </a:lnSpc>
              <a:buFont typeface="Arial"/>
              <a:buChar char="•"/>
            </a:pPr>
            <a:r>
              <a:rPr lang="en-US" sz="2766">
                <a:solidFill>
                  <a:srgbClr val="000000"/>
                </a:solidFill>
                <a:latin typeface="Arial"/>
              </a:rPr>
              <a:t>Understanding of the service user/ client group</a:t>
            </a:r>
          </a:p>
          <a:p>
            <a:pPr marL="597273" lvl="1" indent="-298637">
              <a:lnSpc>
                <a:spcPts val="3873"/>
              </a:lnSpc>
              <a:buFont typeface="Arial"/>
              <a:buChar char="•"/>
            </a:pPr>
            <a:r>
              <a:rPr lang="en-US" sz="2766">
                <a:solidFill>
                  <a:srgbClr val="000000"/>
                </a:solidFill>
                <a:latin typeface="Arial"/>
              </a:rPr>
              <a:t>Ability to approach new people or be approached without prejudice</a:t>
            </a:r>
          </a:p>
          <a:p>
            <a:pPr marL="597273" lvl="1" indent="-298637">
              <a:lnSpc>
                <a:spcPts val="3873"/>
              </a:lnSpc>
              <a:buFont typeface="Arial"/>
              <a:buChar char="•"/>
            </a:pPr>
            <a:r>
              <a:rPr lang="en-US" sz="2766">
                <a:solidFill>
                  <a:srgbClr val="000000"/>
                </a:solidFill>
                <a:latin typeface="Arial"/>
              </a:rPr>
              <a:t>Honesty and trustworthiness</a:t>
            </a:r>
          </a:p>
          <a:p>
            <a:pPr marL="597273" lvl="1" indent="-298637">
              <a:lnSpc>
                <a:spcPts val="3873"/>
              </a:lnSpc>
              <a:buFont typeface="Arial"/>
              <a:buChar char="•"/>
            </a:pPr>
            <a:r>
              <a:rPr lang="en-US" sz="2766">
                <a:solidFill>
                  <a:srgbClr val="000000"/>
                </a:solidFill>
                <a:latin typeface="Arial"/>
              </a:rPr>
              <a:t>Commitment and reliability</a:t>
            </a:r>
          </a:p>
          <a:p>
            <a:pPr marL="597273" lvl="1" indent="-298637">
              <a:lnSpc>
                <a:spcPts val="3873"/>
              </a:lnSpc>
              <a:buFont typeface="Arial"/>
              <a:buChar char="•"/>
            </a:pPr>
            <a:r>
              <a:rPr lang="en-US" sz="2766">
                <a:solidFill>
                  <a:srgbClr val="000000"/>
                </a:solidFill>
                <a:latin typeface="Arial"/>
              </a:rPr>
              <a:t>Respect for confidentiality</a:t>
            </a:r>
          </a:p>
          <a:p>
            <a:pPr marL="597273" lvl="1" indent="-298637">
              <a:lnSpc>
                <a:spcPts val="3873"/>
              </a:lnSpc>
              <a:buFont typeface="Arial"/>
              <a:buChar char="•"/>
            </a:pPr>
            <a:r>
              <a:rPr lang="en-US" sz="2766">
                <a:solidFill>
                  <a:srgbClr val="000000"/>
                </a:solidFill>
                <a:latin typeface="Arial"/>
              </a:rPr>
              <a:t>Friendliness and warmth</a:t>
            </a:r>
          </a:p>
          <a:p>
            <a:pPr marL="597273" lvl="1" indent="-298637">
              <a:lnSpc>
                <a:spcPts val="3873"/>
              </a:lnSpc>
              <a:buFont typeface="Arial"/>
              <a:buChar char="•"/>
            </a:pPr>
            <a:r>
              <a:rPr lang="en-US" sz="2766">
                <a:solidFill>
                  <a:srgbClr val="000000"/>
                </a:solidFill>
                <a:latin typeface="Arial"/>
              </a:rPr>
              <a:t>Empathy and resilience</a:t>
            </a:r>
          </a:p>
          <a:p>
            <a:pPr marL="597273" lvl="1" indent="-298637">
              <a:lnSpc>
                <a:spcPts val="3873"/>
              </a:lnSpc>
              <a:buFont typeface="Arial"/>
              <a:buChar char="•"/>
            </a:pPr>
            <a:r>
              <a:rPr lang="en-US" sz="2766">
                <a:solidFill>
                  <a:srgbClr val="000000"/>
                </a:solidFill>
                <a:latin typeface="Arial"/>
              </a:rPr>
              <a:t>Professional approach to volunteering with the organisation</a:t>
            </a:r>
          </a:p>
          <a:p>
            <a:pPr marL="597273" lvl="1" indent="-298637">
              <a:lnSpc>
                <a:spcPts val="3873"/>
              </a:lnSpc>
              <a:buFont typeface="Arial"/>
              <a:buChar char="•"/>
            </a:pPr>
            <a:r>
              <a:rPr lang="en-US" sz="2766">
                <a:solidFill>
                  <a:srgbClr val="000000"/>
                </a:solidFill>
                <a:latin typeface="Arial"/>
              </a:rPr>
              <a:t>Ability to offer caring and understanding presence</a:t>
            </a:r>
          </a:p>
        </p:txBody>
      </p:sp>
      <p:grpSp>
        <p:nvGrpSpPr>
          <p:cNvPr id="4" name="Group 4"/>
          <p:cNvGrpSpPr>
            <a:grpSpLocks noChangeAspect="1"/>
          </p:cNvGrpSpPr>
          <p:nvPr/>
        </p:nvGrpSpPr>
        <p:grpSpPr>
          <a:xfrm>
            <a:off x="11638326" y="4109834"/>
            <a:ext cx="5878506" cy="5878482"/>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187" r="-25187"/>
              </a:stretch>
            </a:blipFill>
          </p:spPr>
          <p:txBody>
            <a:bodyPr/>
            <a:lstStyle/>
            <a:p>
              <a:endParaRPr lang="en-GB"/>
            </a:p>
          </p:txBody>
        </p:sp>
      </p:grpSp>
      <p:sp>
        <p:nvSpPr>
          <p:cNvPr id="6" name="TextBox 6"/>
          <p:cNvSpPr txBox="1"/>
          <p:nvPr/>
        </p:nvSpPr>
        <p:spPr>
          <a:xfrm>
            <a:off x="282356" y="189279"/>
            <a:ext cx="11011326" cy="2134833"/>
          </a:xfrm>
          <a:prstGeom prst="rect">
            <a:avLst/>
          </a:prstGeom>
        </p:spPr>
        <p:txBody>
          <a:bodyPr lIns="0" tIns="0" rIns="0" bIns="0" rtlCol="0" anchor="t">
            <a:spAutoFit/>
          </a:bodyPr>
          <a:lstStyle/>
          <a:p>
            <a:pPr>
              <a:lnSpc>
                <a:spcPts val="7900"/>
              </a:lnSpc>
            </a:pPr>
            <a:r>
              <a:rPr lang="en-US" sz="6528">
                <a:solidFill>
                  <a:srgbClr val="000000"/>
                </a:solidFill>
                <a:latin typeface="Arial Bold"/>
              </a:rPr>
              <a:t>Nature Buddy</a:t>
            </a:r>
          </a:p>
          <a:p>
            <a:pPr>
              <a:lnSpc>
                <a:spcPts val="7900"/>
              </a:lnSpc>
            </a:pPr>
            <a:r>
              <a:rPr lang="en-US" sz="6528">
                <a:solidFill>
                  <a:srgbClr val="AB650C"/>
                </a:solidFill>
                <a:latin typeface="Arial Bold"/>
              </a:rPr>
              <a:t>What makes a good buddy?</a:t>
            </a:r>
          </a:p>
        </p:txBody>
      </p:sp>
      <p:sp>
        <p:nvSpPr>
          <p:cNvPr id="7" name="TextBox 7"/>
          <p:cNvSpPr txBox="1"/>
          <p:nvPr/>
        </p:nvSpPr>
        <p:spPr>
          <a:xfrm>
            <a:off x="9047092" y="9665988"/>
            <a:ext cx="193817" cy="530356"/>
          </a:xfrm>
          <a:prstGeom prst="rect">
            <a:avLst/>
          </a:prstGeom>
        </p:spPr>
        <p:txBody>
          <a:bodyPr lIns="0" tIns="0" rIns="0" bIns="0" rtlCol="0" anchor="t">
            <a:spAutoFit/>
          </a:bodyPr>
          <a:lstStyle/>
          <a:p>
            <a:pPr algn="ctr">
              <a:lnSpc>
                <a:spcPts val="3842"/>
              </a:lnSpc>
            </a:pPr>
            <a:r>
              <a:rPr lang="en-US" sz="2744">
                <a:solidFill>
                  <a:srgbClr val="000000"/>
                </a:solidFill>
                <a:latin typeface="Arial Bold"/>
              </a:rPr>
              <a:t>8</a:t>
            </a:r>
          </a:p>
        </p:txBody>
      </p:sp>
      <p:sp>
        <p:nvSpPr>
          <p:cNvPr id="8" name="TextBox 8"/>
          <p:cNvSpPr txBox="1"/>
          <p:nvPr/>
        </p:nvSpPr>
        <p:spPr>
          <a:xfrm>
            <a:off x="282356" y="2697791"/>
            <a:ext cx="14996141" cy="495300"/>
          </a:xfrm>
          <a:prstGeom prst="rect">
            <a:avLst/>
          </a:prstGeom>
        </p:spPr>
        <p:txBody>
          <a:bodyPr lIns="0" tIns="0" rIns="0" bIns="0" rtlCol="0" anchor="t">
            <a:spAutoFit/>
          </a:bodyPr>
          <a:lstStyle/>
          <a:p>
            <a:pPr algn="l">
              <a:lnSpc>
                <a:spcPts val="3408"/>
              </a:lnSpc>
            </a:pPr>
            <a:r>
              <a:rPr lang="en-US" sz="2840">
                <a:solidFill>
                  <a:srgbClr val="000000"/>
                </a:solidFill>
                <a:latin typeface="Arial Bold"/>
              </a:rPr>
              <a:t>Here are some of the things that we believe are important qualities in a Nature Buddy.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61067" y="-135524"/>
            <a:ext cx="11466001" cy="10561617"/>
          </a:xfrm>
          <a:custGeom>
            <a:avLst/>
            <a:gdLst/>
            <a:ahLst/>
            <a:cxnLst/>
            <a:rect l="l" t="t" r="r" b="b"/>
            <a:pathLst>
              <a:path w="11466001" h="10561617">
                <a:moveTo>
                  <a:pt x="0" y="0"/>
                </a:moveTo>
                <a:lnTo>
                  <a:pt x="11466001" y="0"/>
                </a:lnTo>
                <a:lnTo>
                  <a:pt x="11466001" y="10561617"/>
                </a:lnTo>
                <a:lnTo>
                  <a:pt x="0" y="10561617"/>
                </a:lnTo>
                <a:lnTo>
                  <a:pt x="0" y="0"/>
                </a:lnTo>
                <a:close/>
              </a:path>
            </a:pathLst>
          </a:custGeom>
          <a:blipFill>
            <a:blip r:embed="rId2"/>
            <a:stretch>
              <a:fillRect l="-73445" t="-28266" r="-51161" b="-8893"/>
            </a:stretch>
          </a:blipFill>
        </p:spPr>
        <p:txBody>
          <a:bodyPr/>
          <a:lstStyle/>
          <a:p>
            <a:endParaRPr lang="en-GB"/>
          </a:p>
        </p:txBody>
      </p:sp>
      <p:sp>
        <p:nvSpPr>
          <p:cNvPr id="3" name="AutoShape 3"/>
          <p:cNvSpPr/>
          <p:nvPr/>
        </p:nvSpPr>
        <p:spPr>
          <a:xfrm>
            <a:off x="8408939" y="9682401"/>
            <a:ext cx="432522" cy="0"/>
          </a:xfrm>
          <a:prstGeom prst="line">
            <a:avLst/>
          </a:prstGeom>
          <a:ln w="28575" cap="flat">
            <a:solidFill>
              <a:srgbClr val="000000"/>
            </a:solidFill>
            <a:prstDash val="solid"/>
            <a:headEnd type="none" w="sm" len="sm"/>
            <a:tailEnd type="none" w="sm" len="sm"/>
          </a:ln>
        </p:spPr>
        <p:txBody>
          <a:bodyPr/>
          <a:lstStyle/>
          <a:p>
            <a:endParaRPr lang="en-GB"/>
          </a:p>
        </p:txBody>
      </p:sp>
      <p:sp>
        <p:nvSpPr>
          <p:cNvPr id="4" name="TextBox 4"/>
          <p:cNvSpPr txBox="1"/>
          <p:nvPr/>
        </p:nvSpPr>
        <p:spPr>
          <a:xfrm>
            <a:off x="282356" y="468967"/>
            <a:ext cx="9244012" cy="2682902"/>
          </a:xfrm>
          <a:prstGeom prst="rect">
            <a:avLst/>
          </a:prstGeom>
        </p:spPr>
        <p:txBody>
          <a:bodyPr lIns="0" tIns="0" rIns="0" bIns="0" rtlCol="0" anchor="t">
            <a:spAutoFit/>
          </a:bodyPr>
          <a:lstStyle/>
          <a:p>
            <a:pPr>
              <a:lnSpc>
                <a:spcPts val="6659"/>
              </a:lnSpc>
            </a:pPr>
            <a:r>
              <a:rPr lang="en-US" sz="6528">
                <a:solidFill>
                  <a:srgbClr val="000000"/>
                </a:solidFill>
                <a:latin typeface="Arial Bold"/>
              </a:rPr>
              <a:t>Nature Buddy</a:t>
            </a:r>
          </a:p>
          <a:p>
            <a:pPr>
              <a:lnSpc>
                <a:spcPts val="6659"/>
              </a:lnSpc>
            </a:pPr>
            <a:r>
              <a:rPr lang="en-US" sz="6528">
                <a:solidFill>
                  <a:srgbClr val="AB650C"/>
                </a:solidFill>
                <a:latin typeface="Arial Bold"/>
              </a:rPr>
              <a:t>Why outside is good for you</a:t>
            </a:r>
          </a:p>
        </p:txBody>
      </p:sp>
      <p:sp>
        <p:nvSpPr>
          <p:cNvPr id="5" name="TextBox 5"/>
          <p:cNvSpPr txBox="1"/>
          <p:nvPr/>
        </p:nvSpPr>
        <p:spPr>
          <a:xfrm>
            <a:off x="8528259" y="9704088"/>
            <a:ext cx="193880" cy="487758"/>
          </a:xfrm>
          <a:prstGeom prst="rect">
            <a:avLst/>
          </a:prstGeom>
        </p:spPr>
        <p:txBody>
          <a:bodyPr lIns="0" tIns="0" rIns="0" bIns="0" rtlCol="0" anchor="t">
            <a:spAutoFit/>
          </a:bodyPr>
          <a:lstStyle/>
          <a:p>
            <a:pPr algn="ctr">
              <a:lnSpc>
                <a:spcPts val="3842"/>
              </a:lnSpc>
            </a:pPr>
            <a:r>
              <a:rPr lang="en-US" sz="2744">
                <a:solidFill>
                  <a:srgbClr val="000000"/>
                </a:solidFill>
                <a:latin typeface="Arialle Bold"/>
              </a:rPr>
              <a:t>9</a:t>
            </a:r>
          </a:p>
        </p:txBody>
      </p:sp>
      <p:grpSp>
        <p:nvGrpSpPr>
          <p:cNvPr id="6" name="Group 6"/>
          <p:cNvGrpSpPr/>
          <p:nvPr/>
        </p:nvGrpSpPr>
        <p:grpSpPr>
          <a:xfrm>
            <a:off x="282356" y="3902609"/>
            <a:ext cx="8965553" cy="5203281"/>
            <a:chOff x="0" y="0"/>
            <a:chExt cx="2419478" cy="1323680"/>
          </a:xfrm>
        </p:grpSpPr>
        <p:sp>
          <p:nvSpPr>
            <p:cNvPr id="7" name="Freeform 7"/>
            <p:cNvSpPr/>
            <p:nvPr/>
          </p:nvSpPr>
          <p:spPr>
            <a:xfrm>
              <a:off x="0" y="0"/>
              <a:ext cx="2419478" cy="1323680"/>
            </a:xfrm>
            <a:custGeom>
              <a:avLst/>
              <a:gdLst/>
              <a:ahLst/>
              <a:cxnLst/>
              <a:rect l="l" t="t" r="r" b="b"/>
              <a:pathLst>
                <a:path w="2419478" h="1323680">
                  <a:moveTo>
                    <a:pt x="44039" y="0"/>
                  </a:moveTo>
                  <a:lnTo>
                    <a:pt x="2375439" y="0"/>
                  </a:lnTo>
                  <a:cubicBezTo>
                    <a:pt x="2399761" y="0"/>
                    <a:pt x="2419478" y="19717"/>
                    <a:pt x="2419478" y="44039"/>
                  </a:cubicBezTo>
                  <a:lnTo>
                    <a:pt x="2419478" y="1279641"/>
                  </a:lnTo>
                  <a:cubicBezTo>
                    <a:pt x="2419478" y="1303963"/>
                    <a:pt x="2399761" y="1323680"/>
                    <a:pt x="2375439" y="1323680"/>
                  </a:cubicBezTo>
                  <a:lnTo>
                    <a:pt x="44039" y="1323680"/>
                  </a:lnTo>
                  <a:cubicBezTo>
                    <a:pt x="32359" y="1323680"/>
                    <a:pt x="21158" y="1319040"/>
                    <a:pt x="12899" y="1310781"/>
                  </a:cubicBezTo>
                  <a:cubicBezTo>
                    <a:pt x="4640" y="1302522"/>
                    <a:pt x="0" y="1291321"/>
                    <a:pt x="0" y="1279641"/>
                  </a:cubicBezTo>
                  <a:lnTo>
                    <a:pt x="0" y="44039"/>
                  </a:lnTo>
                  <a:cubicBezTo>
                    <a:pt x="0" y="19717"/>
                    <a:pt x="19717" y="0"/>
                    <a:pt x="44039" y="0"/>
                  </a:cubicBezTo>
                  <a:close/>
                </a:path>
              </a:pathLst>
            </a:custGeom>
            <a:solidFill>
              <a:srgbClr val="AB650C"/>
            </a:solidFill>
          </p:spPr>
          <p:txBody>
            <a:bodyPr/>
            <a:lstStyle/>
            <a:p>
              <a:endParaRPr lang="en-GB"/>
            </a:p>
          </p:txBody>
        </p:sp>
        <p:sp>
          <p:nvSpPr>
            <p:cNvPr id="8" name="TextBox 8"/>
            <p:cNvSpPr txBox="1"/>
            <p:nvPr/>
          </p:nvSpPr>
          <p:spPr>
            <a:xfrm>
              <a:off x="0" y="-47625"/>
              <a:ext cx="2419478" cy="1371305"/>
            </a:xfrm>
            <a:prstGeom prst="rect">
              <a:avLst/>
            </a:prstGeom>
          </p:spPr>
          <p:txBody>
            <a:bodyPr lIns="50800" tIns="50800" rIns="50800" bIns="50800" rtlCol="0" anchor="ctr"/>
            <a:lstStyle/>
            <a:p>
              <a:pPr algn="ctr">
                <a:lnSpc>
                  <a:spcPts val="2991"/>
                </a:lnSpc>
              </a:pPr>
              <a:endParaRPr/>
            </a:p>
          </p:txBody>
        </p:sp>
      </p:grpSp>
      <p:sp>
        <p:nvSpPr>
          <p:cNvPr id="9" name="TextBox 9"/>
          <p:cNvSpPr txBox="1"/>
          <p:nvPr/>
        </p:nvSpPr>
        <p:spPr>
          <a:xfrm>
            <a:off x="748655" y="4208868"/>
            <a:ext cx="7206610" cy="1160240"/>
          </a:xfrm>
          <a:prstGeom prst="rect">
            <a:avLst/>
          </a:prstGeom>
        </p:spPr>
        <p:txBody>
          <a:bodyPr lIns="0" tIns="0" rIns="0" bIns="0" rtlCol="0" anchor="t">
            <a:spAutoFit/>
          </a:bodyPr>
          <a:lstStyle/>
          <a:p>
            <a:pPr>
              <a:lnSpc>
                <a:spcPts val="4412"/>
              </a:lnSpc>
            </a:pPr>
            <a:r>
              <a:rPr lang="en-US" sz="3151">
                <a:solidFill>
                  <a:srgbClr val="FFFFFF"/>
                </a:solidFill>
                <a:latin typeface="Arial Bold"/>
              </a:rPr>
              <a:t>The benefits of being outside include:</a:t>
            </a:r>
          </a:p>
          <a:p>
            <a:pPr>
              <a:lnSpc>
                <a:spcPts val="4412"/>
              </a:lnSpc>
            </a:pPr>
            <a:endParaRPr lang="en-US" sz="3151">
              <a:solidFill>
                <a:srgbClr val="FFFFFF"/>
              </a:solidFill>
              <a:latin typeface="Arial Bold"/>
            </a:endParaRPr>
          </a:p>
        </p:txBody>
      </p:sp>
      <p:sp>
        <p:nvSpPr>
          <p:cNvPr id="10" name="TextBox 10"/>
          <p:cNvSpPr txBox="1"/>
          <p:nvPr/>
        </p:nvSpPr>
        <p:spPr>
          <a:xfrm>
            <a:off x="905066" y="5078609"/>
            <a:ext cx="7720134" cy="3238566"/>
          </a:xfrm>
          <a:prstGeom prst="rect">
            <a:avLst/>
          </a:prstGeom>
        </p:spPr>
        <p:txBody>
          <a:bodyPr lIns="0" tIns="0" rIns="0" bIns="0" rtlCol="0" anchor="t">
            <a:spAutoFit/>
          </a:bodyPr>
          <a:lstStyle/>
          <a:p>
            <a:pPr>
              <a:lnSpc>
                <a:spcPts val="4363"/>
              </a:lnSpc>
              <a:spcBef>
                <a:spcPct val="0"/>
              </a:spcBef>
            </a:pPr>
            <a:r>
              <a:rPr lang="en-US" sz="3116">
                <a:solidFill>
                  <a:srgbClr val="FFFFFF"/>
                </a:solidFill>
                <a:latin typeface="Trebuchet MS"/>
                <a:ea typeface="Trebuchet MS"/>
              </a:rPr>
              <a:t>✔ Improved mental wellbeing</a:t>
            </a:r>
          </a:p>
          <a:p>
            <a:pPr>
              <a:lnSpc>
                <a:spcPts val="4363"/>
              </a:lnSpc>
              <a:spcBef>
                <a:spcPct val="0"/>
              </a:spcBef>
            </a:pPr>
            <a:r>
              <a:rPr lang="en-US" sz="3116">
                <a:solidFill>
                  <a:srgbClr val="FFFFFF"/>
                </a:solidFill>
                <a:latin typeface="Trebuchet MS"/>
                <a:ea typeface="Trebuchet MS"/>
              </a:rPr>
              <a:t>✔ Greater vitality and happiness</a:t>
            </a:r>
          </a:p>
          <a:p>
            <a:pPr>
              <a:lnSpc>
                <a:spcPts val="4363"/>
              </a:lnSpc>
              <a:spcBef>
                <a:spcPct val="0"/>
              </a:spcBef>
            </a:pPr>
            <a:r>
              <a:rPr lang="en-US" sz="3116">
                <a:solidFill>
                  <a:srgbClr val="FFFFFF"/>
                </a:solidFill>
                <a:latin typeface="Trebuchet MS"/>
                <a:ea typeface="Trebuchet MS"/>
              </a:rPr>
              <a:t>✔ More satisfied with life</a:t>
            </a:r>
          </a:p>
          <a:p>
            <a:pPr>
              <a:lnSpc>
                <a:spcPts val="4363"/>
              </a:lnSpc>
              <a:spcBef>
                <a:spcPct val="0"/>
              </a:spcBef>
            </a:pPr>
            <a:r>
              <a:rPr lang="en-US" sz="3116">
                <a:solidFill>
                  <a:srgbClr val="FFFFFF"/>
                </a:solidFill>
                <a:latin typeface="Trebuchet MS"/>
                <a:ea typeface="Trebuchet MS"/>
              </a:rPr>
              <a:t>✔ More pro-environmental behaviours</a:t>
            </a:r>
          </a:p>
          <a:p>
            <a:pPr>
              <a:lnSpc>
                <a:spcPts val="4363"/>
              </a:lnSpc>
              <a:spcBef>
                <a:spcPct val="0"/>
              </a:spcBef>
            </a:pPr>
            <a:r>
              <a:rPr lang="en-US" sz="3116">
                <a:solidFill>
                  <a:srgbClr val="FFFFFF"/>
                </a:solidFill>
                <a:latin typeface="Trebuchet MS"/>
                <a:ea typeface="Trebuchet MS"/>
              </a:rPr>
              <a:t>✔ More pro-nature conservation behaviours</a:t>
            </a:r>
          </a:p>
          <a:p>
            <a:pPr>
              <a:lnSpc>
                <a:spcPts val="4363"/>
              </a:lnSpc>
              <a:spcBef>
                <a:spcPct val="0"/>
              </a:spcBef>
            </a:pPr>
            <a:r>
              <a:rPr lang="en-US" sz="3116">
                <a:solidFill>
                  <a:srgbClr val="FFFFFF"/>
                </a:solidFill>
                <a:latin typeface="Trebuchet MS"/>
                <a:ea typeface="Trebuchet MS"/>
              </a:rPr>
              <a:t>✔ Greater meaning and purpose in life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1E39600B21014991592B10C4BE6E14" ma:contentTypeVersion="19" ma:contentTypeDescription="Create a new document." ma:contentTypeScope="" ma:versionID="1606ac78d97dd167a7797474106e8e6d">
  <xsd:schema xmlns:xsd="http://www.w3.org/2001/XMLSchema" xmlns:xs="http://www.w3.org/2001/XMLSchema" xmlns:p="http://schemas.microsoft.com/office/2006/metadata/properties" xmlns:ns2="1364a245-e493-41ed-bb8d-07b284efa9d7" xmlns:ns3="369a6785-7c20-4394-a076-f65286349692" targetNamespace="http://schemas.microsoft.com/office/2006/metadata/properties" ma:root="true" ma:fieldsID="dc2fc20ac604c472628d3964803c7aa5" ns2:_="" ns3:_="">
    <xsd:import namespace="1364a245-e493-41ed-bb8d-07b284efa9d7"/>
    <xsd:import namespace="369a6785-7c20-4394-a076-f6528634969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Session_x0028__x002f_5_x0029_" minOccurs="0"/>
                <xsd:element ref="ns2:Ses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64a245-e493-41ed-bb8d-07b284efa9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3e4efc2-323b-47dd-8bdf-129af66e908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Session_x0028__x002f_5_x0029_" ma:index="24" nillable="true" ma:displayName="Session (/5)" ma:format="Dropdown" ma:internalName="Session_x0028__x002f_5_x0029_">
      <xsd:simpleType>
        <xsd:restriction base="dms:Text">
          <xsd:maxLength value="255"/>
        </xsd:restriction>
      </xsd:simpleType>
    </xsd:element>
    <xsd:element name="Session" ma:index="25" nillable="true" ma:displayName="Session" ma:format="Dropdown" ma:internalName="Sess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9a6785-7c20-4394-a076-f6528634969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afd2c15-7117-4a99-a4ad-7db48f8eacbd}" ma:internalName="TaxCatchAll" ma:showField="CatchAllData" ma:web="369a6785-7c20-4394-a076-f652863496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ession xmlns="1364a245-e493-41ed-bb8d-07b284efa9d7" xsi:nil="true"/>
    <TaxCatchAll xmlns="369a6785-7c20-4394-a076-f65286349692" xsi:nil="true"/>
    <lcf76f155ced4ddcb4097134ff3c332f xmlns="1364a245-e493-41ed-bb8d-07b284efa9d7">
      <Terms xmlns="http://schemas.microsoft.com/office/infopath/2007/PartnerControls"/>
    </lcf76f155ced4ddcb4097134ff3c332f>
    <Session_x0028__x002f_5_x0029_ xmlns="1364a245-e493-41ed-bb8d-07b284efa9d7" xsi:nil="true"/>
  </documentManagement>
</p:properties>
</file>

<file path=customXml/itemProps1.xml><?xml version="1.0" encoding="utf-8"?>
<ds:datastoreItem xmlns:ds="http://schemas.openxmlformats.org/officeDocument/2006/customXml" ds:itemID="{46258282-2063-4F2A-9322-2A2D7F1EC3B0}"/>
</file>

<file path=customXml/itemProps2.xml><?xml version="1.0" encoding="utf-8"?>
<ds:datastoreItem xmlns:ds="http://schemas.openxmlformats.org/officeDocument/2006/customXml" ds:itemID="{36587869-DC5F-42F9-9CE4-9113B6E7FE8F}"/>
</file>

<file path=customXml/itemProps3.xml><?xml version="1.0" encoding="utf-8"?>
<ds:datastoreItem xmlns:ds="http://schemas.openxmlformats.org/officeDocument/2006/customXml" ds:itemID="{1CC163F8-3E08-4C59-B3F0-CAA33316F736}"/>
</file>

<file path=docProps/app.xml><?xml version="1.0" encoding="utf-8"?>
<Properties xmlns="http://schemas.openxmlformats.org/officeDocument/2006/extended-properties" xmlns:vt="http://schemas.openxmlformats.org/officeDocument/2006/docPropsVTypes">
  <TotalTime>7</TotalTime>
  <Words>2425</Words>
  <Application>Microsoft Office PowerPoint</Application>
  <PresentationFormat>Custom</PresentationFormat>
  <Paragraphs>271</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Calibri</vt:lpstr>
      <vt:lpstr>Arial</vt:lpstr>
      <vt:lpstr>Arial Bold</vt:lpstr>
      <vt:lpstr>Arialle</vt:lpstr>
      <vt:lpstr>Trebuchet MS</vt:lpstr>
      <vt:lpstr>Arialle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Buddies Induction</dc:title>
  <cp:lastModifiedBy>Nick Harrop</cp:lastModifiedBy>
  <cp:revision>3</cp:revision>
  <dcterms:created xsi:type="dcterms:W3CDTF">2006-08-16T00:00:00Z</dcterms:created>
  <dcterms:modified xsi:type="dcterms:W3CDTF">2023-12-04T10:26:16Z</dcterms:modified>
  <dc:identifier>DAF0CSOIvKk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0x010100391E39600B21014991592B10C4BE6E14</vt:lpwstr>
  </property>
</Properties>
</file>