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 id="2147483755" r:id="rId5"/>
    <p:sldMasterId id="2147484259" r:id="rId6"/>
    <p:sldMasterId id="2147483684" r:id="rId7"/>
  </p:sldMasterIdLst>
  <p:notesMasterIdLst>
    <p:notesMasterId r:id="rId47"/>
  </p:notesMasterIdLst>
  <p:sldIdLst>
    <p:sldId id="297" r:id="rId8"/>
    <p:sldId id="2147376405" r:id="rId9"/>
    <p:sldId id="2147376406" r:id="rId10"/>
    <p:sldId id="2147376407" r:id="rId11"/>
    <p:sldId id="295" r:id="rId12"/>
    <p:sldId id="2147376408" r:id="rId13"/>
    <p:sldId id="257" r:id="rId14"/>
    <p:sldId id="258" r:id="rId15"/>
    <p:sldId id="301" r:id="rId16"/>
    <p:sldId id="302" r:id="rId17"/>
    <p:sldId id="261" r:id="rId18"/>
    <p:sldId id="298" r:id="rId19"/>
    <p:sldId id="303" r:id="rId20"/>
    <p:sldId id="304" r:id="rId21"/>
    <p:sldId id="305" r:id="rId22"/>
    <p:sldId id="306" r:id="rId23"/>
    <p:sldId id="307" r:id="rId24"/>
    <p:sldId id="308" r:id="rId25"/>
    <p:sldId id="262" r:id="rId26"/>
    <p:sldId id="263" r:id="rId27"/>
    <p:sldId id="264" r:id="rId28"/>
    <p:sldId id="265" r:id="rId29"/>
    <p:sldId id="266" r:id="rId30"/>
    <p:sldId id="267" r:id="rId31"/>
    <p:sldId id="299" r:id="rId32"/>
    <p:sldId id="1144" r:id="rId33"/>
    <p:sldId id="1403" r:id="rId34"/>
    <p:sldId id="2147376402" r:id="rId35"/>
    <p:sldId id="2147376401" r:id="rId36"/>
    <p:sldId id="1399" r:id="rId37"/>
    <p:sldId id="1401" r:id="rId38"/>
    <p:sldId id="1400" r:id="rId39"/>
    <p:sldId id="280" r:id="rId40"/>
    <p:sldId id="315" r:id="rId41"/>
    <p:sldId id="2147376400" r:id="rId42"/>
    <p:sldId id="1414" r:id="rId43"/>
    <p:sldId id="385" r:id="rId44"/>
    <p:sldId id="278" r:id="rId45"/>
    <p:sldId id="259"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B07F68-236C-5CBB-F333-25368C67218C}" name="ORTON, Robynne (MCKENZIE GROUP PRACTICE)" initials="OR(GP" userId="S::robynne.orton1@nhs.net::c638b945-c1e4-4d96-92cd-08fe20003a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A4D"/>
    <a:srgbClr val="EF4D84"/>
    <a:srgbClr val="006EAB"/>
    <a:srgbClr val="39ADE3"/>
    <a:srgbClr val="8CD5E3"/>
    <a:srgbClr val="5FC3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0"/>
    <p:restoredTop sz="94697"/>
  </p:normalViewPr>
  <p:slideViewPr>
    <p:cSldViewPr snapToGrid="0">
      <p:cViewPr varScale="1">
        <p:scale>
          <a:sx n="83" d="100"/>
          <a:sy n="83" d="100"/>
        </p:scale>
        <p:origin x="96" y="22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8382C1-ED55-48A9-904D-635734199317}" type="doc">
      <dgm:prSet loTypeId="urn:microsoft.com/office/officeart/2005/8/layout/vList3" loCatId="list" qsTypeId="urn:microsoft.com/office/officeart/2005/8/quickstyle/simple1" qsCatId="simple" csTypeId="urn:microsoft.com/office/officeart/2005/8/colors/accent1_2" csCatId="accent1" phldr="1"/>
      <dgm:spPr/>
    </dgm:pt>
    <dgm:pt modelId="{56393F14-2774-4837-A201-CCEF3C355523}">
      <dgm:prSet phldrT="[Text]"/>
      <dgm:spPr/>
      <dgm:t>
        <a:bodyPr/>
        <a:lstStyle/>
        <a:p>
          <a:r>
            <a:rPr lang="en-US" b="1" dirty="0"/>
            <a:t>Mobilize family doctors for preventive care</a:t>
          </a:r>
        </a:p>
      </dgm:t>
    </dgm:pt>
    <dgm:pt modelId="{E7A8EF23-A4E3-43E3-B9DD-65D2A05E9537}" type="parTrans" cxnId="{15BBE13B-E432-4274-8C11-4EE747C8C547}">
      <dgm:prSet/>
      <dgm:spPr/>
      <dgm:t>
        <a:bodyPr/>
        <a:lstStyle/>
        <a:p>
          <a:endParaRPr lang="en-US" b="1"/>
        </a:p>
      </dgm:t>
    </dgm:pt>
    <dgm:pt modelId="{45027A57-89E0-4DB9-93D5-7711A5093699}" type="sibTrans" cxnId="{15BBE13B-E432-4274-8C11-4EE747C8C547}">
      <dgm:prSet/>
      <dgm:spPr/>
      <dgm:t>
        <a:bodyPr/>
        <a:lstStyle/>
        <a:p>
          <a:endParaRPr lang="en-US" b="1"/>
        </a:p>
      </dgm:t>
    </dgm:pt>
    <dgm:pt modelId="{CEC3F13A-B74F-4137-A26E-7871E9A21329}">
      <dgm:prSet phldrT="[Text]"/>
      <dgm:spPr/>
      <dgm:t>
        <a:bodyPr/>
        <a:lstStyle/>
        <a:p>
          <a:r>
            <a:rPr lang="en-US" b="1" dirty="0"/>
            <a:t>Every resident to have a care plan</a:t>
          </a:r>
        </a:p>
      </dgm:t>
    </dgm:pt>
    <dgm:pt modelId="{433AA8E1-09E8-4E72-B90D-63B933021978}" type="parTrans" cxnId="{BE7C709A-2543-4A29-9ED9-64F829AB71F7}">
      <dgm:prSet/>
      <dgm:spPr/>
      <dgm:t>
        <a:bodyPr/>
        <a:lstStyle/>
        <a:p>
          <a:endParaRPr lang="en-US" b="1"/>
        </a:p>
      </dgm:t>
    </dgm:pt>
    <dgm:pt modelId="{C4D2AD07-5BB7-4B2F-A313-3E21A07A3287}" type="sibTrans" cxnId="{BE7C709A-2543-4A29-9ED9-64F829AB71F7}">
      <dgm:prSet/>
      <dgm:spPr/>
      <dgm:t>
        <a:bodyPr/>
        <a:lstStyle/>
        <a:p>
          <a:endParaRPr lang="en-US" b="1"/>
        </a:p>
      </dgm:t>
    </dgm:pt>
    <dgm:pt modelId="{DEB52449-FF56-41CA-BFB5-7708F49D4F92}">
      <dgm:prSet phldrT="[Text]"/>
      <dgm:spPr/>
      <dgm:t>
        <a:bodyPr/>
        <a:lstStyle/>
        <a:p>
          <a:r>
            <a:rPr lang="en-US" b="1" dirty="0"/>
            <a:t>Community partnerships for </a:t>
          </a:r>
          <a:r>
            <a:rPr lang="en-US" b="1" dirty="0">
              <a:solidFill>
                <a:srgbClr val="FFFF00"/>
              </a:solidFill>
            </a:rPr>
            <a:t>social prescribing</a:t>
          </a:r>
        </a:p>
      </dgm:t>
    </dgm:pt>
    <dgm:pt modelId="{B4269207-6DAC-4517-AAC6-7C6C729CCC2A}" type="parTrans" cxnId="{538E883E-8F50-4960-A57E-8A6810A20D3A}">
      <dgm:prSet/>
      <dgm:spPr/>
      <dgm:t>
        <a:bodyPr/>
        <a:lstStyle/>
        <a:p>
          <a:endParaRPr lang="en-US" b="1"/>
        </a:p>
      </dgm:t>
    </dgm:pt>
    <dgm:pt modelId="{9B75A3E1-CAC3-473D-94C0-71EEC235DBFA}" type="sibTrans" cxnId="{538E883E-8F50-4960-A57E-8A6810A20D3A}">
      <dgm:prSet/>
      <dgm:spPr/>
      <dgm:t>
        <a:bodyPr/>
        <a:lstStyle/>
        <a:p>
          <a:endParaRPr lang="en-US" b="1"/>
        </a:p>
      </dgm:t>
    </dgm:pt>
    <dgm:pt modelId="{263D6712-68F6-4C7B-8430-95F86F150B9E}">
      <dgm:prSet phldrT="[Text]"/>
      <dgm:spPr/>
      <dgm:t>
        <a:bodyPr/>
        <a:lstStyle/>
        <a:p>
          <a:r>
            <a:rPr lang="en-US" b="1" dirty="0"/>
            <a:t>Nationwide enrolment </a:t>
          </a:r>
          <a:r>
            <a:rPr lang="en-US" b="1" dirty="0" err="1"/>
            <a:t>programme</a:t>
          </a:r>
          <a:endParaRPr lang="en-US" b="1" dirty="0"/>
        </a:p>
      </dgm:t>
    </dgm:pt>
    <dgm:pt modelId="{256C455F-A67E-409B-AE62-36C990DA5FFB}" type="parTrans" cxnId="{B3D731B1-D78A-4DD7-B8CE-4E349C3A30F3}">
      <dgm:prSet/>
      <dgm:spPr/>
      <dgm:t>
        <a:bodyPr/>
        <a:lstStyle/>
        <a:p>
          <a:endParaRPr lang="en-US" b="1"/>
        </a:p>
      </dgm:t>
    </dgm:pt>
    <dgm:pt modelId="{309AE4CA-5B81-46E7-952A-CE08855A6565}" type="sibTrans" cxnId="{B3D731B1-D78A-4DD7-B8CE-4E349C3A30F3}">
      <dgm:prSet/>
      <dgm:spPr/>
      <dgm:t>
        <a:bodyPr/>
        <a:lstStyle/>
        <a:p>
          <a:endParaRPr lang="en-US" b="1"/>
        </a:p>
      </dgm:t>
    </dgm:pt>
    <dgm:pt modelId="{3AE6CE18-E193-4722-BA94-B444DCF03686}">
      <dgm:prSet phldrT="[Text]"/>
      <dgm:spPr/>
      <dgm:t>
        <a:bodyPr/>
        <a:lstStyle/>
        <a:p>
          <a:r>
            <a:rPr lang="en-US" b="1" dirty="0"/>
            <a:t>Provide enabling support structures (manpower, finance, IT)</a:t>
          </a:r>
        </a:p>
      </dgm:t>
    </dgm:pt>
    <dgm:pt modelId="{D7F0BD04-119D-49B0-9EAA-EAAD2662D20B}" type="parTrans" cxnId="{682640B8-C1D8-490F-9D42-A401AF5022F9}">
      <dgm:prSet/>
      <dgm:spPr/>
      <dgm:t>
        <a:bodyPr/>
        <a:lstStyle/>
        <a:p>
          <a:endParaRPr lang="en-US" b="1"/>
        </a:p>
      </dgm:t>
    </dgm:pt>
    <dgm:pt modelId="{69A799F6-CC14-4344-9049-A5F5A6B1AC75}" type="sibTrans" cxnId="{682640B8-C1D8-490F-9D42-A401AF5022F9}">
      <dgm:prSet/>
      <dgm:spPr/>
      <dgm:t>
        <a:bodyPr/>
        <a:lstStyle/>
        <a:p>
          <a:endParaRPr lang="en-US" b="1"/>
        </a:p>
      </dgm:t>
    </dgm:pt>
    <dgm:pt modelId="{17D17A4A-3744-4CC5-AD19-171ED27DDA7F}" type="pres">
      <dgm:prSet presAssocID="{BB8382C1-ED55-48A9-904D-635734199317}" presName="linearFlow" presStyleCnt="0">
        <dgm:presLayoutVars>
          <dgm:dir/>
          <dgm:resizeHandles val="exact"/>
        </dgm:presLayoutVars>
      </dgm:prSet>
      <dgm:spPr/>
    </dgm:pt>
    <dgm:pt modelId="{F5A731EB-80A8-4BB1-96BC-114D76EC9A7D}" type="pres">
      <dgm:prSet presAssocID="{56393F14-2774-4837-A201-CCEF3C355523}" presName="composite" presStyleCnt="0"/>
      <dgm:spPr/>
    </dgm:pt>
    <dgm:pt modelId="{A6509511-A4BC-4590-B658-7B8D37EB7C3E}" type="pres">
      <dgm:prSet presAssocID="{56393F14-2774-4837-A201-CCEF3C355523}" presName="imgShp" presStyleLbl="fgImgPlace1" presStyleIdx="0" presStyleCnt="5"/>
      <dgm:spPr/>
    </dgm:pt>
    <dgm:pt modelId="{41A16F83-547A-4719-A2E5-C5CA51AA3FE8}" type="pres">
      <dgm:prSet presAssocID="{56393F14-2774-4837-A201-CCEF3C355523}" presName="txShp" presStyleLbl="node1" presStyleIdx="0" presStyleCnt="5">
        <dgm:presLayoutVars>
          <dgm:bulletEnabled val="1"/>
        </dgm:presLayoutVars>
      </dgm:prSet>
      <dgm:spPr/>
    </dgm:pt>
    <dgm:pt modelId="{A43C0204-AB11-4731-8D90-D4816C845D77}" type="pres">
      <dgm:prSet presAssocID="{45027A57-89E0-4DB9-93D5-7711A5093699}" presName="spacing" presStyleCnt="0"/>
      <dgm:spPr/>
    </dgm:pt>
    <dgm:pt modelId="{467191C8-0D3E-42BD-8719-10274B721458}" type="pres">
      <dgm:prSet presAssocID="{CEC3F13A-B74F-4137-A26E-7871E9A21329}" presName="composite" presStyleCnt="0"/>
      <dgm:spPr/>
    </dgm:pt>
    <dgm:pt modelId="{1B0D8664-62D1-4703-8B8E-531A0761D88F}" type="pres">
      <dgm:prSet presAssocID="{CEC3F13A-B74F-4137-A26E-7871E9A21329}" presName="imgShp" presStyleLbl="fgImgPlace1" presStyleIdx="1" presStyleCnt="5"/>
      <dgm:spPr/>
    </dgm:pt>
    <dgm:pt modelId="{71D9E558-EEC0-4834-AAC0-C247D6EF1775}" type="pres">
      <dgm:prSet presAssocID="{CEC3F13A-B74F-4137-A26E-7871E9A21329}" presName="txShp" presStyleLbl="node1" presStyleIdx="1" presStyleCnt="5">
        <dgm:presLayoutVars>
          <dgm:bulletEnabled val="1"/>
        </dgm:presLayoutVars>
      </dgm:prSet>
      <dgm:spPr/>
    </dgm:pt>
    <dgm:pt modelId="{54B6AAA6-C3A5-4893-8C24-91EBEE736682}" type="pres">
      <dgm:prSet presAssocID="{C4D2AD07-5BB7-4B2F-A313-3E21A07A3287}" presName="spacing" presStyleCnt="0"/>
      <dgm:spPr/>
    </dgm:pt>
    <dgm:pt modelId="{FBB90631-3818-4D69-9A52-42437E204CBB}" type="pres">
      <dgm:prSet presAssocID="{DEB52449-FF56-41CA-BFB5-7708F49D4F92}" presName="composite" presStyleCnt="0"/>
      <dgm:spPr/>
    </dgm:pt>
    <dgm:pt modelId="{FABC7C64-A290-49C3-8ADF-6D83B7DF29DC}" type="pres">
      <dgm:prSet presAssocID="{DEB52449-FF56-41CA-BFB5-7708F49D4F92}" presName="imgShp" presStyleLbl="fgImgPlace1" presStyleIdx="2" presStyleCnt="5"/>
      <dgm:spPr/>
    </dgm:pt>
    <dgm:pt modelId="{7C9C6110-7704-443C-817B-84040F71CA4F}" type="pres">
      <dgm:prSet presAssocID="{DEB52449-FF56-41CA-BFB5-7708F49D4F92}" presName="txShp" presStyleLbl="node1" presStyleIdx="2" presStyleCnt="5">
        <dgm:presLayoutVars>
          <dgm:bulletEnabled val="1"/>
        </dgm:presLayoutVars>
      </dgm:prSet>
      <dgm:spPr/>
    </dgm:pt>
    <dgm:pt modelId="{C127068E-F59F-4C88-A367-6B6C83AF4254}" type="pres">
      <dgm:prSet presAssocID="{9B75A3E1-CAC3-473D-94C0-71EEC235DBFA}" presName="spacing" presStyleCnt="0"/>
      <dgm:spPr/>
    </dgm:pt>
    <dgm:pt modelId="{10B51187-17F0-466B-9319-A89C3C830E65}" type="pres">
      <dgm:prSet presAssocID="{263D6712-68F6-4C7B-8430-95F86F150B9E}" presName="composite" presStyleCnt="0"/>
      <dgm:spPr/>
    </dgm:pt>
    <dgm:pt modelId="{FC1F0A5D-F288-48FC-9AA9-A41D23CD00B7}" type="pres">
      <dgm:prSet presAssocID="{263D6712-68F6-4C7B-8430-95F86F150B9E}" presName="imgShp" presStyleLbl="fgImgPlace1" presStyleIdx="3" presStyleCnt="5"/>
      <dgm:spPr/>
    </dgm:pt>
    <dgm:pt modelId="{DAC6FCDD-29E2-4FFC-9331-07B1DB2E4B82}" type="pres">
      <dgm:prSet presAssocID="{263D6712-68F6-4C7B-8430-95F86F150B9E}" presName="txShp" presStyleLbl="node1" presStyleIdx="3" presStyleCnt="5">
        <dgm:presLayoutVars>
          <dgm:bulletEnabled val="1"/>
        </dgm:presLayoutVars>
      </dgm:prSet>
      <dgm:spPr/>
    </dgm:pt>
    <dgm:pt modelId="{67D57082-AA7B-4FFB-9BFD-B82E0B80C38D}" type="pres">
      <dgm:prSet presAssocID="{309AE4CA-5B81-46E7-952A-CE08855A6565}" presName="spacing" presStyleCnt="0"/>
      <dgm:spPr/>
    </dgm:pt>
    <dgm:pt modelId="{C85F88CF-B471-48A7-BCC4-0A86261243BF}" type="pres">
      <dgm:prSet presAssocID="{3AE6CE18-E193-4722-BA94-B444DCF03686}" presName="composite" presStyleCnt="0"/>
      <dgm:spPr/>
    </dgm:pt>
    <dgm:pt modelId="{5C414494-0A88-4AF2-8828-40F8AE6EAD37}" type="pres">
      <dgm:prSet presAssocID="{3AE6CE18-E193-4722-BA94-B444DCF03686}" presName="imgShp" presStyleLbl="fgImgPlace1" presStyleIdx="4" presStyleCnt="5"/>
      <dgm:spPr/>
    </dgm:pt>
    <dgm:pt modelId="{B1F3E143-0D56-4ACF-8305-2EE8B88BD4B4}" type="pres">
      <dgm:prSet presAssocID="{3AE6CE18-E193-4722-BA94-B444DCF03686}" presName="txShp" presStyleLbl="node1" presStyleIdx="4" presStyleCnt="5">
        <dgm:presLayoutVars>
          <dgm:bulletEnabled val="1"/>
        </dgm:presLayoutVars>
      </dgm:prSet>
      <dgm:spPr/>
    </dgm:pt>
  </dgm:ptLst>
  <dgm:cxnLst>
    <dgm:cxn modelId="{15BBE13B-E432-4274-8C11-4EE747C8C547}" srcId="{BB8382C1-ED55-48A9-904D-635734199317}" destId="{56393F14-2774-4837-A201-CCEF3C355523}" srcOrd="0" destOrd="0" parTransId="{E7A8EF23-A4E3-43E3-B9DD-65D2A05E9537}" sibTransId="{45027A57-89E0-4DB9-93D5-7711A5093699}"/>
    <dgm:cxn modelId="{C5F6423E-C8CE-4273-83BF-C2A7D2AEFDA0}" type="presOf" srcId="{263D6712-68F6-4C7B-8430-95F86F150B9E}" destId="{DAC6FCDD-29E2-4FFC-9331-07B1DB2E4B82}" srcOrd="0" destOrd="0" presId="urn:microsoft.com/office/officeart/2005/8/layout/vList3"/>
    <dgm:cxn modelId="{538E883E-8F50-4960-A57E-8A6810A20D3A}" srcId="{BB8382C1-ED55-48A9-904D-635734199317}" destId="{DEB52449-FF56-41CA-BFB5-7708F49D4F92}" srcOrd="2" destOrd="0" parTransId="{B4269207-6DAC-4517-AAC6-7C6C729CCC2A}" sibTransId="{9B75A3E1-CAC3-473D-94C0-71EEC235DBFA}"/>
    <dgm:cxn modelId="{EDE76B82-94E0-40BC-8548-1257C9B91A56}" type="presOf" srcId="{DEB52449-FF56-41CA-BFB5-7708F49D4F92}" destId="{7C9C6110-7704-443C-817B-84040F71CA4F}" srcOrd="0" destOrd="0" presId="urn:microsoft.com/office/officeart/2005/8/layout/vList3"/>
    <dgm:cxn modelId="{84CEE687-9F90-4ACF-AB9C-C6DBFEAA75BA}" type="presOf" srcId="{BB8382C1-ED55-48A9-904D-635734199317}" destId="{17D17A4A-3744-4CC5-AD19-171ED27DDA7F}" srcOrd="0" destOrd="0" presId="urn:microsoft.com/office/officeart/2005/8/layout/vList3"/>
    <dgm:cxn modelId="{C6919292-8C41-4E06-820D-85166A42A596}" type="presOf" srcId="{3AE6CE18-E193-4722-BA94-B444DCF03686}" destId="{B1F3E143-0D56-4ACF-8305-2EE8B88BD4B4}" srcOrd="0" destOrd="0" presId="urn:microsoft.com/office/officeart/2005/8/layout/vList3"/>
    <dgm:cxn modelId="{BE7C709A-2543-4A29-9ED9-64F829AB71F7}" srcId="{BB8382C1-ED55-48A9-904D-635734199317}" destId="{CEC3F13A-B74F-4137-A26E-7871E9A21329}" srcOrd="1" destOrd="0" parTransId="{433AA8E1-09E8-4E72-B90D-63B933021978}" sibTransId="{C4D2AD07-5BB7-4B2F-A313-3E21A07A3287}"/>
    <dgm:cxn modelId="{07569EAE-8D8C-4510-B6E7-1DCB730879B2}" type="presOf" srcId="{CEC3F13A-B74F-4137-A26E-7871E9A21329}" destId="{71D9E558-EEC0-4834-AAC0-C247D6EF1775}" srcOrd="0" destOrd="0" presId="urn:microsoft.com/office/officeart/2005/8/layout/vList3"/>
    <dgm:cxn modelId="{B3D731B1-D78A-4DD7-B8CE-4E349C3A30F3}" srcId="{BB8382C1-ED55-48A9-904D-635734199317}" destId="{263D6712-68F6-4C7B-8430-95F86F150B9E}" srcOrd="3" destOrd="0" parTransId="{256C455F-A67E-409B-AE62-36C990DA5FFB}" sibTransId="{309AE4CA-5B81-46E7-952A-CE08855A6565}"/>
    <dgm:cxn modelId="{682640B8-C1D8-490F-9D42-A401AF5022F9}" srcId="{BB8382C1-ED55-48A9-904D-635734199317}" destId="{3AE6CE18-E193-4722-BA94-B444DCF03686}" srcOrd="4" destOrd="0" parTransId="{D7F0BD04-119D-49B0-9EAA-EAAD2662D20B}" sibTransId="{69A799F6-CC14-4344-9049-A5F5A6B1AC75}"/>
    <dgm:cxn modelId="{F8E279E9-E701-40C8-9E22-CBBFB9B6A0DA}" type="presOf" srcId="{56393F14-2774-4837-A201-CCEF3C355523}" destId="{41A16F83-547A-4719-A2E5-C5CA51AA3FE8}" srcOrd="0" destOrd="0" presId="urn:microsoft.com/office/officeart/2005/8/layout/vList3"/>
    <dgm:cxn modelId="{E88CB002-D6A1-4047-B962-6F03ADFC1CDB}" type="presParOf" srcId="{17D17A4A-3744-4CC5-AD19-171ED27DDA7F}" destId="{F5A731EB-80A8-4BB1-96BC-114D76EC9A7D}" srcOrd="0" destOrd="0" presId="urn:microsoft.com/office/officeart/2005/8/layout/vList3"/>
    <dgm:cxn modelId="{98E54A08-8325-445C-B85D-EF609FC2BC01}" type="presParOf" srcId="{F5A731EB-80A8-4BB1-96BC-114D76EC9A7D}" destId="{A6509511-A4BC-4590-B658-7B8D37EB7C3E}" srcOrd="0" destOrd="0" presId="urn:microsoft.com/office/officeart/2005/8/layout/vList3"/>
    <dgm:cxn modelId="{8893A28F-7207-49A0-841E-62B1675A8368}" type="presParOf" srcId="{F5A731EB-80A8-4BB1-96BC-114D76EC9A7D}" destId="{41A16F83-547A-4719-A2E5-C5CA51AA3FE8}" srcOrd="1" destOrd="0" presId="urn:microsoft.com/office/officeart/2005/8/layout/vList3"/>
    <dgm:cxn modelId="{17D4E311-7185-4564-AA8D-104DB2DF45B7}" type="presParOf" srcId="{17D17A4A-3744-4CC5-AD19-171ED27DDA7F}" destId="{A43C0204-AB11-4731-8D90-D4816C845D77}" srcOrd="1" destOrd="0" presId="urn:microsoft.com/office/officeart/2005/8/layout/vList3"/>
    <dgm:cxn modelId="{1688FB0A-222D-496F-BEFF-08DFFC3FE290}" type="presParOf" srcId="{17D17A4A-3744-4CC5-AD19-171ED27DDA7F}" destId="{467191C8-0D3E-42BD-8719-10274B721458}" srcOrd="2" destOrd="0" presId="urn:microsoft.com/office/officeart/2005/8/layout/vList3"/>
    <dgm:cxn modelId="{81A4F46C-4B81-4058-9D71-EE0A68B038C0}" type="presParOf" srcId="{467191C8-0D3E-42BD-8719-10274B721458}" destId="{1B0D8664-62D1-4703-8B8E-531A0761D88F}" srcOrd="0" destOrd="0" presId="urn:microsoft.com/office/officeart/2005/8/layout/vList3"/>
    <dgm:cxn modelId="{3B66E6E6-A601-4813-8291-2E542929E87C}" type="presParOf" srcId="{467191C8-0D3E-42BD-8719-10274B721458}" destId="{71D9E558-EEC0-4834-AAC0-C247D6EF1775}" srcOrd="1" destOrd="0" presId="urn:microsoft.com/office/officeart/2005/8/layout/vList3"/>
    <dgm:cxn modelId="{A5AF3A9E-D812-4165-A06F-0D2EC8537E39}" type="presParOf" srcId="{17D17A4A-3744-4CC5-AD19-171ED27DDA7F}" destId="{54B6AAA6-C3A5-4893-8C24-91EBEE736682}" srcOrd="3" destOrd="0" presId="urn:microsoft.com/office/officeart/2005/8/layout/vList3"/>
    <dgm:cxn modelId="{89A1A4F4-A443-4C8B-8624-D480820601B2}" type="presParOf" srcId="{17D17A4A-3744-4CC5-AD19-171ED27DDA7F}" destId="{FBB90631-3818-4D69-9A52-42437E204CBB}" srcOrd="4" destOrd="0" presId="urn:microsoft.com/office/officeart/2005/8/layout/vList3"/>
    <dgm:cxn modelId="{E8C9E4E1-D005-4CDB-9D2A-CF7144367F55}" type="presParOf" srcId="{FBB90631-3818-4D69-9A52-42437E204CBB}" destId="{FABC7C64-A290-49C3-8ADF-6D83B7DF29DC}" srcOrd="0" destOrd="0" presId="urn:microsoft.com/office/officeart/2005/8/layout/vList3"/>
    <dgm:cxn modelId="{5FE4544F-309F-4D1D-9EEE-34E647C33E6D}" type="presParOf" srcId="{FBB90631-3818-4D69-9A52-42437E204CBB}" destId="{7C9C6110-7704-443C-817B-84040F71CA4F}" srcOrd="1" destOrd="0" presId="urn:microsoft.com/office/officeart/2005/8/layout/vList3"/>
    <dgm:cxn modelId="{8AB1D960-8BB8-47D3-8DFC-E985AABE86CC}" type="presParOf" srcId="{17D17A4A-3744-4CC5-AD19-171ED27DDA7F}" destId="{C127068E-F59F-4C88-A367-6B6C83AF4254}" srcOrd="5" destOrd="0" presId="urn:microsoft.com/office/officeart/2005/8/layout/vList3"/>
    <dgm:cxn modelId="{5FA7BC50-BE62-4A15-A178-FB2CDC3CB03B}" type="presParOf" srcId="{17D17A4A-3744-4CC5-AD19-171ED27DDA7F}" destId="{10B51187-17F0-466B-9319-A89C3C830E65}" srcOrd="6" destOrd="0" presId="urn:microsoft.com/office/officeart/2005/8/layout/vList3"/>
    <dgm:cxn modelId="{EC2C7111-5C0E-4B9E-AEC9-7E41268CAA2D}" type="presParOf" srcId="{10B51187-17F0-466B-9319-A89C3C830E65}" destId="{FC1F0A5D-F288-48FC-9AA9-A41D23CD00B7}" srcOrd="0" destOrd="0" presId="urn:microsoft.com/office/officeart/2005/8/layout/vList3"/>
    <dgm:cxn modelId="{94BE7B23-0598-4857-98D7-C99953C399CB}" type="presParOf" srcId="{10B51187-17F0-466B-9319-A89C3C830E65}" destId="{DAC6FCDD-29E2-4FFC-9331-07B1DB2E4B82}" srcOrd="1" destOrd="0" presId="urn:microsoft.com/office/officeart/2005/8/layout/vList3"/>
    <dgm:cxn modelId="{3CE83A39-8918-4522-BBB3-23067F40EE9F}" type="presParOf" srcId="{17D17A4A-3744-4CC5-AD19-171ED27DDA7F}" destId="{67D57082-AA7B-4FFB-9BFD-B82E0B80C38D}" srcOrd="7" destOrd="0" presId="urn:microsoft.com/office/officeart/2005/8/layout/vList3"/>
    <dgm:cxn modelId="{029B3090-4AB8-4C2D-B39B-7AC4779FEE51}" type="presParOf" srcId="{17D17A4A-3744-4CC5-AD19-171ED27DDA7F}" destId="{C85F88CF-B471-48A7-BCC4-0A86261243BF}" srcOrd="8" destOrd="0" presId="urn:microsoft.com/office/officeart/2005/8/layout/vList3"/>
    <dgm:cxn modelId="{3AB3C3FA-8D63-4461-97D3-7A84F32B1CCE}" type="presParOf" srcId="{C85F88CF-B471-48A7-BCC4-0A86261243BF}" destId="{5C414494-0A88-4AF2-8828-40F8AE6EAD37}" srcOrd="0" destOrd="0" presId="urn:microsoft.com/office/officeart/2005/8/layout/vList3"/>
    <dgm:cxn modelId="{87F41091-B9C2-4959-8C4C-8227F84BBE17}" type="presParOf" srcId="{C85F88CF-B471-48A7-BCC4-0A86261243BF}" destId="{B1F3E143-0D56-4ACF-8305-2EE8B88BD4B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16F83-547A-4719-A2E5-C5CA51AA3FE8}">
      <dsp:nvSpPr>
        <dsp:cNvPr id="0" name=""/>
        <dsp:cNvSpPr/>
      </dsp:nvSpPr>
      <dsp:spPr>
        <a:xfrm rot="10800000">
          <a:off x="1612676" y="1500"/>
          <a:ext cx="5670252" cy="73782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359"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Mobilize family doctors for preventive care</a:t>
          </a:r>
        </a:p>
      </dsp:txBody>
      <dsp:txXfrm rot="10800000">
        <a:off x="1797131" y="1500"/>
        <a:ext cx="5485797" cy="737821"/>
      </dsp:txXfrm>
    </dsp:sp>
    <dsp:sp modelId="{A6509511-A4BC-4590-B658-7B8D37EB7C3E}">
      <dsp:nvSpPr>
        <dsp:cNvPr id="0" name=""/>
        <dsp:cNvSpPr/>
      </dsp:nvSpPr>
      <dsp:spPr>
        <a:xfrm>
          <a:off x="1243766" y="1500"/>
          <a:ext cx="737821" cy="73782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D9E558-EEC0-4834-AAC0-C247D6EF1775}">
      <dsp:nvSpPr>
        <dsp:cNvPr id="0" name=""/>
        <dsp:cNvSpPr/>
      </dsp:nvSpPr>
      <dsp:spPr>
        <a:xfrm rot="10800000">
          <a:off x="1612676" y="959567"/>
          <a:ext cx="5670252" cy="73782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359"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Every resident to have a care plan</a:t>
          </a:r>
        </a:p>
      </dsp:txBody>
      <dsp:txXfrm rot="10800000">
        <a:off x="1797131" y="959567"/>
        <a:ext cx="5485797" cy="737821"/>
      </dsp:txXfrm>
    </dsp:sp>
    <dsp:sp modelId="{1B0D8664-62D1-4703-8B8E-531A0761D88F}">
      <dsp:nvSpPr>
        <dsp:cNvPr id="0" name=""/>
        <dsp:cNvSpPr/>
      </dsp:nvSpPr>
      <dsp:spPr>
        <a:xfrm>
          <a:off x="1243766" y="959567"/>
          <a:ext cx="737821" cy="73782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9C6110-7704-443C-817B-84040F71CA4F}">
      <dsp:nvSpPr>
        <dsp:cNvPr id="0" name=""/>
        <dsp:cNvSpPr/>
      </dsp:nvSpPr>
      <dsp:spPr>
        <a:xfrm rot="10800000">
          <a:off x="1612676" y="1917634"/>
          <a:ext cx="5670252" cy="73782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359"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Community partnerships for </a:t>
          </a:r>
          <a:r>
            <a:rPr lang="en-US" sz="2100" b="1" kern="1200" dirty="0">
              <a:solidFill>
                <a:srgbClr val="FFFF00"/>
              </a:solidFill>
            </a:rPr>
            <a:t>social prescribing</a:t>
          </a:r>
        </a:p>
      </dsp:txBody>
      <dsp:txXfrm rot="10800000">
        <a:off x="1797131" y="1917634"/>
        <a:ext cx="5485797" cy="737821"/>
      </dsp:txXfrm>
    </dsp:sp>
    <dsp:sp modelId="{FABC7C64-A290-49C3-8ADF-6D83B7DF29DC}">
      <dsp:nvSpPr>
        <dsp:cNvPr id="0" name=""/>
        <dsp:cNvSpPr/>
      </dsp:nvSpPr>
      <dsp:spPr>
        <a:xfrm>
          <a:off x="1243766" y="1917634"/>
          <a:ext cx="737821" cy="73782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C6FCDD-29E2-4FFC-9331-07B1DB2E4B82}">
      <dsp:nvSpPr>
        <dsp:cNvPr id="0" name=""/>
        <dsp:cNvSpPr/>
      </dsp:nvSpPr>
      <dsp:spPr>
        <a:xfrm rot="10800000">
          <a:off x="1612676" y="2875700"/>
          <a:ext cx="5670252" cy="73782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359"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Nationwide enrolment </a:t>
          </a:r>
          <a:r>
            <a:rPr lang="en-US" sz="2100" b="1" kern="1200" dirty="0" err="1"/>
            <a:t>programme</a:t>
          </a:r>
          <a:endParaRPr lang="en-US" sz="2100" b="1" kern="1200" dirty="0"/>
        </a:p>
      </dsp:txBody>
      <dsp:txXfrm rot="10800000">
        <a:off x="1797131" y="2875700"/>
        <a:ext cx="5485797" cy="737821"/>
      </dsp:txXfrm>
    </dsp:sp>
    <dsp:sp modelId="{FC1F0A5D-F288-48FC-9AA9-A41D23CD00B7}">
      <dsp:nvSpPr>
        <dsp:cNvPr id="0" name=""/>
        <dsp:cNvSpPr/>
      </dsp:nvSpPr>
      <dsp:spPr>
        <a:xfrm>
          <a:off x="1243766" y="2875700"/>
          <a:ext cx="737821" cy="73782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F3E143-0D56-4ACF-8305-2EE8B88BD4B4}">
      <dsp:nvSpPr>
        <dsp:cNvPr id="0" name=""/>
        <dsp:cNvSpPr/>
      </dsp:nvSpPr>
      <dsp:spPr>
        <a:xfrm rot="10800000">
          <a:off x="1612676" y="3833767"/>
          <a:ext cx="5670252" cy="73782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359"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Provide enabling support structures (manpower, finance, IT)</a:t>
          </a:r>
        </a:p>
      </dsp:txBody>
      <dsp:txXfrm rot="10800000">
        <a:off x="1797131" y="3833767"/>
        <a:ext cx="5485797" cy="737821"/>
      </dsp:txXfrm>
    </dsp:sp>
    <dsp:sp modelId="{5C414494-0A88-4AF2-8828-40F8AE6EAD37}">
      <dsp:nvSpPr>
        <dsp:cNvPr id="0" name=""/>
        <dsp:cNvSpPr/>
      </dsp:nvSpPr>
      <dsp:spPr>
        <a:xfrm>
          <a:off x="1243766" y="3833767"/>
          <a:ext cx="737821" cy="73782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E5B94-0789-3D4A-BB7E-24F57186484F}"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4FC01-DA70-1442-90FD-983F2F12613E}" type="slidenum">
              <a:rPr lang="en-US" smtClean="0"/>
              <a:t>‹#›</a:t>
            </a:fld>
            <a:endParaRPr lang="en-US"/>
          </a:p>
        </p:txBody>
      </p:sp>
    </p:spTree>
    <p:extLst>
      <p:ext uri="{BB962C8B-B14F-4D97-AF65-F5344CB8AC3E}">
        <p14:creationId xmlns:p14="http://schemas.microsoft.com/office/powerpoint/2010/main" val="2085739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48e526acc4_0_12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g148e526acc4_0_120: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rgbClr val="222222"/>
              </a:solidFill>
              <a:highlight>
                <a:srgbClr val="FFFFFF"/>
              </a:highlight>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89554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8638b13b1d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g28638b13b1d_1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41506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8638b13b1d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28638b13b1d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95803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ed1421a6f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57150" algn="l" rtl="0">
              <a:lnSpc>
                <a:spcPct val="100000"/>
              </a:lnSpc>
              <a:spcBef>
                <a:spcPts val="0"/>
              </a:spcBef>
              <a:spcAft>
                <a:spcPts val="0"/>
              </a:spcAft>
              <a:buSzPts val="1100"/>
              <a:buNone/>
            </a:pPr>
            <a:endParaRPr/>
          </a:p>
        </p:txBody>
      </p:sp>
      <p:sp>
        <p:nvSpPr>
          <p:cNvPr id="138" name="Google Shape;138;ged1421a6f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1849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8638b13b1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g28638b13b1d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82161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8638b13b1d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28638b13b1d_1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75888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8638b13b1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28638b13b1d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2000"/>
              <a:buFont typeface="Arial"/>
              <a:buNone/>
            </a:pPr>
            <a:r>
              <a:rPr lang="en-AU" sz="2000">
                <a:solidFill>
                  <a:srgbClr val="040104"/>
                </a:solidFill>
              </a:rPr>
              <a:t>Strong evidence SP improves mental health and wellbeing</a:t>
            </a:r>
            <a:endParaRPr sz="2000">
              <a:solidFill>
                <a:srgbClr val="040104"/>
              </a:solidFill>
            </a:endParaRPr>
          </a:p>
          <a:p>
            <a:pPr marL="914400" lvl="0" indent="-355600" algn="l" rtl="0">
              <a:lnSpc>
                <a:spcPct val="115000"/>
              </a:lnSpc>
              <a:spcBef>
                <a:spcPts val="1200"/>
              </a:spcBef>
              <a:spcAft>
                <a:spcPts val="0"/>
              </a:spcAft>
              <a:buClr>
                <a:srgbClr val="040104"/>
              </a:buClr>
              <a:buSzPts val="2000"/>
              <a:buChar char="●"/>
            </a:pPr>
            <a:r>
              <a:rPr lang="en-AU" sz="2000">
                <a:solidFill>
                  <a:srgbClr val="040104"/>
                </a:solidFill>
              </a:rPr>
              <a:t>Characteristic patient referred for SP: history of mental health problems, frequent health service user, and often multiple life issues.</a:t>
            </a:r>
            <a:endParaRPr sz="2000">
              <a:solidFill>
                <a:srgbClr val="040104"/>
              </a:solidFill>
            </a:endParaRPr>
          </a:p>
          <a:p>
            <a:pPr marL="914400" lvl="0" indent="-355600" algn="l" rtl="0">
              <a:lnSpc>
                <a:spcPct val="115000"/>
              </a:lnSpc>
              <a:spcBef>
                <a:spcPts val="0"/>
              </a:spcBef>
              <a:spcAft>
                <a:spcPts val="0"/>
              </a:spcAft>
              <a:buClr>
                <a:srgbClr val="040104"/>
              </a:buClr>
              <a:buSzPts val="2000"/>
              <a:buChar char="●"/>
            </a:pPr>
            <a:r>
              <a:rPr lang="en-AU" sz="2000">
                <a:solidFill>
                  <a:srgbClr val="040104"/>
                </a:solidFill>
              </a:rPr>
              <a:t>Reductions in anxiety; improvement in self-reported wellbeing / QoL</a:t>
            </a:r>
            <a:endParaRPr sz="2000">
              <a:solidFill>
                <a:srgbClr val="040104"/>
              </a:solidFill>
            </a:endParaRPr>
          </a:p>
          <a:p>
            <a:pPr marL="914400" lvl="0" indent="-355600" algn="l" rtl="0">
              <a:lnSpc>
                <a:spcPct val="115000"/>
              </a:lnSpc>
              <a:spcBef>
                <a:spcPts val="0"/>
              </a:spcBef>
              <a:spcAft>
                <a:spcPts val="0"/>
              </a:spcAft>
              <a:buClr>
                <a:srgbClr val="040104"/>
              </a:buClr>
              <a:buSzPts val="2000"/>
              <a:buChar char="●"/>
            </a:pPr>
            <a:r>
              <a:rPr lang="en-AU" sz="2000">
                <a:solidFill>
                  <a:srgbClr val="040104"/>
                </a:solidFill>
              </a:rPr>
              <a:t>Improvements in the the ability to carry out daily activities </a:t>
            </a:r>
            <a:endParaRPr sz="2000">
              <a:solidFill>
                <a:srgbClr val="040104"/>
              </a:solidFill>
            </a:endParaRPr>
          </a:p>
          <a:p>
            <a:pPr marL="914400" lvl="0" indent="-355600" algn="l" rtl="0">
              <a:lnSpc>
                <a:spcPct val="115000"/>
              </a:lnSpc>
              <a:spcBef>
                <a:spcPts val="0"/>
              </a:spcBef>
              <a:spcAft>
                <a:spcPts val="0"/>
              </a:spcAft>
              <a:buClr>
                <a:srgbClr val="040104"/>
              </a:buClr>
              <a:buSzPts val="2000"/>
              <a:buChar char="●"/>
            </a:pPr>
            <a:r>
              <a:rPr lang="en-AU" sz="2000">
                <a:solidFill>
                  <a:srgbClr val="040104"/>
                </a:solidFill>
              </a:rPr>
              <a:t>Reductions in self-reported loneliness and isolation</a:t>
            </a:r>
            <a:endParaRPr sz="2000">
              <a:solidFill>
                <a:srgbClr val="040104"/>
              </a:solidFill>
            </a:endParaRPr>
          </a:p>
          <a:p>
            <a:pPr marL="0" lvl="0" indent="0" algn="l" rtl="0">
              <a:spcBef>
                <a:spcPts val="0"/>
              </a:spcBef>
              <a:spcAft>
                <a:spcPts val="0"/>
              </a:spcAft>
              <a:buNone/>
            </a:pPr>
            <a:r>
              <a:rPr lang="en-AU" sz="2000">
                <a:solidFill>
                  <a:srgbClr val="040104"/>
                </a:solidFill>
              </a:rPr>
              <a:t>Strong evidence of positive return on investment </a:t>
            </a:r>
            <a:endParaRPr sz="2000">
              <a:solidFill>
                <a:srgbClr val="040104"/>
              </a:solidFill>
            </a:endParaRPr>
          </a:p>
          <a:p>
            <a:pPr marL="0" lvl="0" indent="0" algn="l" rtl="0">
              <a:spcBef>
                <a:spcPts val="0"/>
              </a:spcBef>
              <a:spcAft>
                <a:spcPts val="0"/>
              </a:spcAft>
              <a:buNone/>
            </a:pPr>
            <a:endParaRPr sz="2000">
              <a:solidFill>
                <a:srgbClr val="040104"/>
              </a:solidFill>
            </a:endParaRPr>
          </a:p>
          <a:p>
            <a:pPr marL="914400" lvl="0" indent="-355600" algn="l" rtl="0">
              <a:lnSpc>
                <a:spcPct val="115000"/>
              </a:lnSpc>
              <a:spcBef>
                <a:spcPts val="0"/>
              </a:spcBef>
              <a:spcAft>
                <a:spcPts val="0"/>
              </a:spcAft>
              <a:buClr>
                <a:srgbClr val="040104"/>
              </a:buClr>
              <a:buSzPts val="2000"/>
              <a:buChar char="●"/>
            </a:pPr>
            <a:r>
              <a:rPr lang="en-AU" sz="2000">
                <a:solidFill>
                  <a:srgbClr val="040104"/>
                </a:solidFill>
              </a:rPr>
              <a:t>E.g. SP in Rotherham UK (2016) &gt; £500,000 NHS savings p.a.; ROI of £1.98 per £1 spent. </a:t>
            </a:r>
            <a:endParaRPr sz="2000">
              <a:solidFill>
                <a:srgbClr val="040104"/>
              </a:solidFill>
            </a:endParaRPr>
          </a:p>
          <a:p>
            <a:pPr marL="0" lvl="0" indent="0" algn="l" rtl="0">
              <a:spcBef>
                <a:spcPts val="1200"/>
              </a:spcBef>
              <a:spcAft>
                <a:spcPts val="0"/>
              </a:spcAft>
              <a:buNone/>
            </a:pPr>
            <a:endParaRPr sz="2400">
              <a:solidFill>
                <a:schemeClr val="dk1"/>
              </a:solidFill>
            </a:endParaRPr>
          </a:p>
          <a:p>
            <a:pPr marL="0" lvl="0" indent="0" algn="l" rtl="0">
              <a:spcBef>
                <a:spcPts val="0"/>
              </a:spcBef>
              <a:spcAft>
                <a:spcPts val="0"/>
              </a:spcAft>
              <a:buClr>
                <a:schemeClr val="dk1"/>
              </a:buClr>
              <a:buSzPts val="2000"/>
              <a:buFont typeface="Arial"/>
              <a:buNone/>
            </a:pPr>
            <a:r>
              <a:rPr lang="en-AU" sz="2000">
                <a:solidFill>
                  <a:srgbClr val="040104"/>
                </a:solidFill>
              </a:rPr>
              <a:t>Transfer of services from health system to community supports, including volunteer sector</a:t>
            </a:r>
            <a:endParaRPr sz="2000">
              <a:solidFill>
                <a:srgbClr val="040104"/>
              </a:solidFill>
            </a:endParaRPr>
          </a:p>
          <a:p>
            <a:pPr marL="0" lvl="0" indent="0" algn="l" rtl="0">
              <a:spcBef>
                <a:spcPts val="0"/>
              </a:spcBef>
              <a:spcAft>
                <a:spcPts val="0"/>
              </a:spcAft>
              <a:buClr>
                <a:schemeClr val="dk1"/>
              </a:buClr>
              <a:buSzPts val="2000"/>
              <a:buFont typeface="Arial"/>
              <a:buNone/>
            </a:pPr>
            <a:endParaRPr sz="2000">
              <a:solidFill>
                <a:srgbClr val="040104"/>
              </a:solidFill>
            </a:endParaRPr>
          </a:p>
          <a:p>
            <a:pPr marL="914400" lvl="0" indent="-355600" algn="l" rtl="0">
              <a:lnSpc>
                <a:spcPct val="115000"/>
              </a:lnSpc>
              <a:spcBef>
                <a:spcPts val="0"/>
              </a:spcBef>
              <a:spcAft>
                <a:spcPts val="0"/>
              </a:spcAft>
              <a:buClr>
                <a:srgbClr val="040104"/>
              </a:buClr>
              <a:buSzPts val="2000"/>
              <a:buChar char="●"/>
            </a:pPr>
            <a:r>
              <a:rPr lang="en-AU" sz="2000">
                <a:solidFill>
                  <a:srgbClr val="040104"/>
                </a:solidFill>
              </a:rPr>
              <a:t>E.g. SP in Brighton and Hove UK (2018): £1.36 million p.a. GP time saved through referral to community supports</a:t>
            </a:r>
            <a:endParaRPr sz="2000">
              <a:solidFill>
                <a:srgbClr val="040104"/>
              </a:solidFill>
            </a:endParaRPr>
          </a:p>
          <a:p>
            <a:pPr marL="0" lvl="0" indent="0" algn="l" rtl="0">
              <a:spcBef>
                <a:spcPts val="1200"/>
              </a:spcBef>
              <a:spcAft>
                <a:spcPts val="0"/>
              </a:spcAft>
              <a:buClr>
                <a:schemeClr val="dk1"/>
              </a:buClr>
              <a:buSzPts val="2400"/>
              <a:buFont typeface="Arial"/>
              <a:buNone/>
            </a:pPr>
            <a:endParaRPr sz="2400">
              <a:solidFill>
                <a:schemeClr val="dk1"/>
              </a:solidFill>
            </a:endParaRPr>
          </a:p>
          <a:p>
            <a:pPr marL="0" lvl="0" indent="0" algn="l" rtl="0">
              <a:spcBef>
                <a:spcPts val="0"/>
              </a:spcBef>
              <a:spcAft>
                <a:spcPts val="0"/>
              </a:spcAft>
              <a:buClr>
                <a:schemeClr val="dk1"/>
              </a:buClr>
              <a:buSzPts val="1400"/>
              <a:buFont typeface="Arial"/>
              <a:buNone/>
            </a:pP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endParaRPr sz="2000">
              <a:solidFill>
                <a:srgbClr val="040104"/>
              </a:solidFill>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24939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8638b13b1d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28638b13b1d_1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80557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8638b13b1d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28638b13b1d_1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48037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92CB28A-FD6F-46C5-81C4-937710807674}" type="slidenum">
              <a:rPr lang="en-GB" smtClean="0"/>
              <a:t>26</a:t>
            </a:fld>
            <a:endParaRPr lang="en-GB"/>
          </a:p>
        </p:txBody>
      </p:sp>
    </p:spTree>
    <p:extLst>
      <p:ext uri="{BB962C8B-B14F-4D97-AF65-F5344CB8AC3E}">
        <p14:creationId xmlns:p14="http://schemas.microsoft.com/office/powerpoint/2010/main" val="2601924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2D6F248-5EDB-4F1C-994A-2A438FA3372B}" type="slidenum">
              <a:rPr lang="en-SG" smtClean="0"/>
              <a:t>27</a:t>
            </a:fld>
            <a:endParaRPr lang="en-SG"/>
          </a:p>
        </p:txBody>
      </p:sp>
    </p:spTree>
    <p:extLst>
      <p:ext uri="{BB962C8B-B14F-4D97-AF65-F5344CB8AC3E}">
        <p14:creationId xmlns:p14="http://schemas.microsoft.com/office/powerpoint/2010/main" val="2785155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82e10c7012_0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g282e10c7012_0_0: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rgbClr val="222222"/>
              </a:solidFill>
              <a:highlight>
                <a:srgbClr val="FFFFFF"/>
              </a:highlight>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7422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1EEF0F-2B34-46D1-98EC-1AED130845BB}" type="slidenum">
              <a:rPr lang="en-GB" smtClean="0"/>
              <a:t>29</a:t>
            </a:fld>
            <a:endParaRPr lang="en-GB"/>
          </a:p>
        </p:txBody>
      </p:sp>
    </p:spTree>
    <p:extLst>
      <p:ext uri="{BB962C8B-B14F-4D97-AF65-F5344CB8AC3E}">
        <p14:creationId xmlns:p14="http://schemas.microsoft.com/office/powerpoint/2010/main" val="684491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Why is SP more than just relevant to FM?</a:t>
            </a:r>
          </a:p>
          <a:p>
            <a:r>
              <a:rPr lang="en-SG" dirty="0"/>
              <a:t>The uniqueness of FM as a specialty</a:t>
            </a:r>
          </a:p>
        </p:txBody>
      </p:sp>
      <p:sp>
        <p:nvSpPr>
          <p:cNvPr id="4" name="Slide Number Placeholder 3"/>
          <p:cNvSpPr>
            <a:spLocks noGrp="1"/>
          </p:cNvSpPr>
          <p:nvPr>
            <p:ph type="sldNum" sz="quarter" idx="5"/>
          </p:nvPr>
        </p:nvSpPr>
        <p:spPr/>
        <p:txBody>
          <a:bodyPr/>
          <a:lstStyle/>
          <a:p>
            <a:fld id="{E92CB28A-FD6F-46C5-81C4-937710807674}" type="slidenum">
              <a:rPr lang="en-GB" smtClean="0"/>
              <a:t>30</a:t>
            </a:fld>
            <a:endParaRPr lang="en-GB"/>
          </a:p>
        </p:txBody>
      </p:sp>
    </p:spTree>
    <p:extLst>
      <p:ext uri="{BB962C8B-B14F-4D97-AF65-F5344CB8AC3E}">
        <p14:creationId xmlns:p14="http://schemas.microsoft.com/office/powerpoint/2010/main" val="3859800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92CB28A-FD6F-46C5-81C4-937710807674}" type="slidenum">
              <a:rPr lang="en-GB" smtClean="0"/>
              <a:t>31</a:t>
            </a:fld>
            <a:endParaRPr lang="en-GB"/>
          </a:p>
        </p:txBody>
      </p:sp>
    </p:spTree>
    <p:extLst>
      <p:ext uri="{BB962C8B-B14F-4D97-AF65-F5344CB8AC3E}">
        <p14:creationId xmlns:p14="http://schemas.microsoft.com/office/powerpoint/2010/main" val="2625960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92CB28A-FD6F-46C5-81C4-937710807674}" type="slidenum">
              <a:rPr lang="en-GB" smtClean="0"/>
              <a:t>32</a:t>
            </a:fld>
            <a:endParaRPr lang="en-GB"/>
          </a:p>
        </p:txBody>
      </p:sp>
    </p:spTree>
    <p:extLst>
      <p:ext uri="{BB962C8B-B14F-4D97-AF65-F5344CB8AC3E}">
        <p14:creationId xmlns:p14="http://schemas.microsoft.com/office/powerpoint/2010/main" val="3827259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6321FAE-4E1C-4CC2-9015-148ABBA3B3AD}" type="slidenum">
              <a:rPr lang="en-US" smtClean="0">
                <a:uFillTx/>
              </a:rPr>
              <a:t>33</a:t>
            </a:fld>
            <a:endParaRPr lang="en-US">
              <a:uFillTx/>
            </a:endParaRPr>
          </a:p>
        </p:txBody>
      </p:sp>
    </p:spTree>
    <p:extLst>
      <p:ext uri="{BB962C8B-B14F-4D97-AF65-F5344CB8AC3E}">
        <p14:creationId xmlns:p14="http://schemas.microsoft.com/office/powerpoint/2010/main" val="2299891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AA86CCB1-8E8C-4E71-B8E3-E925673192B9}" type="slidenum">
              <a:rPr lang="en-US" smtClean="0"/>
              <a:t>34</a:t>
            </a:fld>
            <a:endParaRPr lang="en-US"/>
          </a:p>
        </p:txBody>
      </p:sp>
    </p:spTree>
    <p:extLst>
      <p:ext uri="{BB962C8B-B14F-4D97-AF65-F5344CB8AC3E}">
        <p14:creationId xmlns:p14="http://schemas.microsoft.com/office/powerpoint/2010/main" val="3156375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AA86CCB1-8E8C-4E71-B8E3-E925673192B9}" type="slidenum">
              <a:rPr lang="en-US" smtClean="0"/>
              <a:t>36</a:t>
            </a:fld>
            <a:endParaRPr lang="en-US"/>
          </a:p>
        </p:txBody>
      </p:sp>
    </p:spTree>
    <p:extLst>
      <p:ext uri="{BB962C8B-B14F-4D97-AF65-F5344CB8AC3E}">
        <p14:creationId xmlns:p14="http://schemas.microsoft.com/office/powerpoint/2010/main" val="461374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82e10c7012_0_23: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82e10c7012_0_23: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9116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82e10c7012_0_3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82e10c7012_0_34: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2822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82e10c7012_0_4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82e10c7012_0_46: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5909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e8b4aec4ef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950">
              <a:solidFill>
                <a:srgbClr val="373A36"/>
              </a:solidFill>
              <a:highlight>
                <a:srgbClr val="FFFFFF"/>
              </a:highlight>
            </a:endParaRPr>
          </a:p>
        </p:txBody>
      </p:sp>
      <p:sp>
        <p:nvSpPr>
          <p:cNvPr id="92" name="Google Shape;92;ge8b4aec4e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3209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e51f3cbc71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ge51f3cbc71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sz="1000">
              <a:solidFill>
                <a:schemeClr val="dk1"/>
              </a:solidFill>
            </a:endParaRPr>
          </a:p>
        </p:txBody>
      </p:sp>
    </p:spTree>
    <p:extLst>
      <p:ext uri="{BB962C8B-B14F-4D97-AF65-F5344CB8AC3E}">
        <p14:creationId xmlns:p14="http://schemas.microsoft.com/office/powerpoint/2010/main" val="306302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p:txBody>
      </p:sp>
      <p:sp>
        <p:nvSpPr>
          <p:cNvPr id="108" name="Google Shape;10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4686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e51f3cbc71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e51f3cbc71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632474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ark Front Page">
    <p:bg>
      <p:bgPr>
        <a:solidFill>
          <a:srgbClr val="2E3A4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tretch>
            <a:fill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749AE2BC-439D-5E47-9B87-B568370BCD2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8CD5E3"/>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AA535637-3388-F845-B7CE-73976E1BFB3B}"/>
              </a:ext>
            </a:extLst>
          </p:cNvPr>
          <p:cNvSpPr>
            <a:spLocks noGrp="1"/>
          </p:cNvSpPr>
          <p:nvPr>
            <p:ph type="subTitle" idx="1" hasCustomPrompt="1"/>
          </p:nvPr>
        </p:nvSpPr>
        <p:spPr>
          <a:xfrm>
            <a:off x="3019646" y="4715898"/>
            <a:ext cx="7648353" cy="1060339"/>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a:extLst>
              <a:ext uri="{FF2B5EF4-FFF2-40B4-BE49-F238E27FC236}">
                <a16:creationId xmlns:a16="http://schemas.microsoft.com/office/drawing/2014/main" id="{DE8F5E3D-5A2A-FE4D-9F2E-8904EBE548AF}"/>
              </a:ext>
            </a:extLst>
          </p:cNvPr>
          <p:cNvPicPr>
            <a:picLocks noChangeAspect="1"/>
          </p:cNvPicPr>
          <p:nvPr userDrawn="1"/>
        </p:nvPicPr>
        <p:blipFill>
          <a:blip r:embed="rId4"/>
          <a:src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2737070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333740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394637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393784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402875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2289525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A3CC3-4FAD-466E-BC94-57A2852FA75F}"/>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003CAE73-72C6-4A9D-BA66-B060E1F20718}"/>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6B66BA-4980-411E-A885-945FFEEF3885}"/>
              </a:ext>
            </a:extLst>
          </p:cNvPr>
          <p:cNvSpPr txBox="1">
            <a:spLocks noGrp="1"/>
          </p:cNvSpPr>
          <p:nvPr>
            <p:ph type="dt" sz="half" idx="7"/>
          </p:nvPr>
        </p:nvSpPr>
        <p:spPr/>
        <p:txBody>
          <a:bodyPr/>
          <a:lstStyle>
            <a:lvl1pPr>
              <a:defRPr/>
            </a:lvl1pPr>
          </a:lstStyle>
          <a:p>
            <a:pPr lvl="0"/>
            <a:fld id="{54CECDD4-0E47-4D1B-9193-41732ED2DDB6}" type="datetime1">
              <a:rPr lang="en-GB"/>
              <a:pPr lvl="0"/>
              <a:t>04/10/2023</a:t>
            </a:fld>
            <a:endParaRPr lang="en-GB"/>
          </a:p>
        </p:txBody>
      </p:sp>
      <p:sp>
        <p:nvSpPr>
          <p:cNvPr id="5" name="Footer Placeholder 4">
            <a:extLst>
              <a:ext uri="{FF2B5EF4-FFF2-40B4-BE49-F238E27FC236}">
                <a16:creationId xmlns:a16="http://schemas.microsoft.com/office/drawing/2014/main" id="{4B4CB791-D205-48A0-8D60-5CCAA2C28732}"/>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80CCF17-8FAA-4524-9FA5-A3805A1DD9E4}"/>
              </a:ext>
            </a:extLst>
          </p:cNvPr>
          <p:cNvSpPr txBox="1">
            <a:spLocks noGrp="1"/>
          </p:cNvSpPr>
          <p:nvPr>
            <p:ph type="sldNum" sz="quarter" idx="8"/>
          </p:nvPr>
        </p:nvSpPr>
        <p:spPr/>
        <p:txBody>
          <a:bodyPr/>
          <a:lstStyle>
            <a:lvl1pPr>
              <a:defRPr/>
            </a:lvl1pPr>
          </a:lstStyle>
          <a:p>
            <a:pPr lvl="0"/>
            <a:r>
              <a:rPr lang="en-GB"/>
              <a:t>Copy Right 2020</a:t>
            </a:r>
          </a:p>
        </p:txBody>
      </p:sp>
    </p:spTree>
    <p:extLst>
      <p:ext uri="{BB962C8B-B14F-4D97-AF65-F5344CB8AC3E}">
        <p14:creationId xmlns:p14="http://schemas.microsoft.com/office/powerpoint/2010/main" val="253064765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8891-4450-437E-99D7-BEDDB5EED8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08914F4-74E5-4404-8B11-42D10D60E6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9E4B381-8B31-419A-8ACC-536448D671E1}"/>
              </a:ext>
            </a:extLst>
          </p:cNvPr>
          <p:cNvSpPr>
            <a:spLocks noGrp="1"/>
          </p:cNvSpPr>
          <p:nvPr>
            <p:ph type="dt" sz="half" idx="10"/>
          </p:nvPr>
        </p:nvSpPr>
        <p:spPr/>
        <p:txBody>
          <a:bodyPr/>
          <a:lstStyle/>
          <a:p>
            <a:fld id="{A18F61C5-A3B4-4316-A906-70470B231177}" type="datetimeFigureOut">
              <a:rPr lang="en-GB" smtClean="0"/>
              <a:t>04/10/2023</a:t>
            </a:fld>
            <a:endParaRPr lang="en-GB"/>
          </a:p>
        </p:txBody>
      </p:sp>
      <p:sp>
        <p:nvSpPr>
          <p:cNvPr id="5" name="Footer Placeholder 4">
            <a:extLst>
              <a:ext uri="{FF2B5EF4-FFF2-40B4-BE49-F238E27FC236}">
                <a16:creationId xmlns:a16="http://schemas.microsoft.com/office/drawing/2014/main" id="{EDE29914-6954-43CF-BDB8-30C01C7822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40F725-6498-4406-AFF7-2AF36617DF81}"/>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127538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F5FC-B89D-4D67-A5FA-4917C3FEFE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676724-227C-4702-9001-788D3E0F1D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E83C64-47FF-4B93-9A1E-DFBE1C89B4B7}"/>
              </a:ext>
            </a:extLst>
          </p:cNvPr>
          <p:cNvSpPr>
            <a:spLocks noGrp="1"/>
          </p:cNvSpPr>
          <p:nvPr>
            <p:ph type="dt" sz="half" idx="10"/>
          </p:nvPr>
        </p:nvSpPr>
        <p:spPr/>
        <p:txBody>
          <a:bodyPr/>
          <a:lstStyle/>
          <a:p>
            <a:fld id="{A18F61C5-A3B4-4316-A906-70470B231177}" type="datetimeFigureOut">
              <a:rPr lang="en-GB" smtClean="0"/>
              <a:t>04/10/2023</a:t>
            </a:fld>
            <a:endParaRPr lang="en-GB"/>
          </a:p>
        </p:txBody>
      </p:sp>
      <p:sp>
        <p:nvSpPr>
          <p:cNvPr id="5" name="Footer Placeholder 4">
            <a:extLst>
              <a:ext uri="{FF2B5EF4-FFF2-40B4-BE49-F238E27FC236}">
                <a16:creationId xmlns:a16="http://schemas.microsoft.com/office/drawing/2014/main" id="{CC3F425E-F384-41D4-86F7-4A99B77CEF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6D9477-4E12-4EE6-842E-A0003E316078}"/>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2003142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7119-F1E9-41D6-ADD2-26DFEC58DC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B623DF6-F50C-4EE4-99A6-2A1520362F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D5DF2E-1F9C-4325-8BD3-45E604F3E4CF}"/>
              </a:ext>
            </a:extLst>
          </p:cNvPr>
          <p:cNvSpPr>
            <a:spLocks noGrp="1"/>
          </p:cNvSpPr>
          <p:nvPr>
            <p:ph type="dt" sz="half" idx="10"/>
          </p:nvPr>
        </p:nvSpPr>
        <p:spPr/>
        <p:txBody>
          <a:bodyPr/>
          <a:lstStyle/>
          <a:p>
            <a:fld id="{A18F61C5-A3B4-4316-A906-70470B231177}" type="datetimeFigureOut">
              <a:rPr lang="en-GB" smtClean="0"/>
              <a:t>04/10/2023</a:t>
            </a:fld>
            <a:endParaRPr lang="en-GB"/>
          </a:p>
        </p:txBody>
      </p:sp>
      <p:sp>
        <p:nvSpPr>
          <p:cNvPr id="5" name="Footer Placeholder 4">
            <a:extLst>
              <a:ext uri="{FF2B5EF4-FFF2-40B4-BE49-F238E27FC236}">
                <a16:creationId xmlns:a16="http://schemas.microsoft.com/office/drawing/2014/main" id="{8DB480EE-0992-4452-9763-ED717D8D32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D3B32C-81D3-42AE-A800-80629B8BB02F}"/>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805894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6795B-A817-4485-8FDE-6E60E142A1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D3995E-E236-4C13-A023-EEEA4249CC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7CF6D2-CF4D-4333-A562-58B95E8911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328CF23-46C6-42A1-B63F-B1CFBA1FE04F}"/>
              </a:ext>
            </a:extLst>
          </p:cNvPr>
          <p:cNvSpPr>
            <a:spLocks noGrp="1"/>
          </p:cNvSpPr>
          <p:nvPr>
            <p:ph type="dt" sz="half" idx="10"/>
          </p:nvPr>
        </p:nvSpPr>
        <p:spPr/>
        <p:txBody>
          <a:bodyPr/>
          <a:lstStyle/>
          <a:p>
            <a:fld id="{A18F61C5-A3B4-4316-A906-70470B231177}" type="datetimeFigureOut">
              <a:rPr lang="en-GB" smtClean="0"/>
              <a:t>04/10/2023</a:t>
            </a:fld>
            <a:endParaRPr lang="en-GB"/>
          </a:p>
        </p:txBody>
      </p:sp>
      <p:sp>
        <p:nvSpPr>
          <p:cNvPr id="6" name="Footer Placeholder 5">
            <a:extLst>
              <a:ext uri="{FF2B5EF4-FFF2-40B4-BE49-F238E27FC236}">
                <a16:creationId xmlns:a16="http://schemas.microsoft.com/office/drawing/2014/main" id="{C10AD486-D423-4D80-B6CB-3CD66EEDFA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9A005E-A879-4EB2-BA9D-81615C499A2E}"/>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1811856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ight Front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F7442519-7DB8-3844-A771-A49E9B94638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EF4D84"/>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019646" y="4715898"/>
            <a:ext cx="7648353" cy="106033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descr="Painting Easel, computer screen and book icons.">
            <a:extLst>
              <a:ext uri="{FF2B5EF4-FFF2-40B4-BE49-F238E27FC236}">
                <a16:creationId xmlns:a16="http://schemas.microsoft.com/office/drawing/2014/main" id="{A10EE1A4-9EF3-BE4B-A260-BA9E2AB285CE}"/>
              </a:ext>
            </a:extLst>
          </p:cNvPr>
          <p:cNvPicPr>
            <a:picLocks noChangeAspect="1"/>
          </p:cNvPicPr>
          <p:nvPr userDrawn="1"/>
        </p:nvPicPr>
        <p:blipFill>
          <a:blip r:embed="rId4"/>
          <a:stretch>
            <a:fill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1290937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AA9D3-D82D-4C21-9E97-963585263C3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8BEB96-69AE-481D-B42E-EFC8B77E72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FD9A6-40E4-4D12-BB98-9DD301D2B0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0009D86-39D8-4FE1-8A76-C0B61A2C82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4BE209-B87D-493C-BC69-C2A9C91D1F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7E16815-417F-4FDC-B387-8D76FBBE80B7}"/>
              </a:ext>
            </a:extLst>
          </p:cNvPr>
          <p:cNvSpPr>
            <a:spLocks noGrp="1"/>
          </p:cNvSpPr>
          <p:nvPr>
            <p:ph type="dt" sz="half" idx="10"/>
          </p:nvPr>
        </p:nvSpPr>
        <p:spPr/>
        <p:txBody>
          <a:bodyPr/>
          <a:lstStyle/>
          <a:p>
            <a:fld id="{A18F61C5-A3B4-4316-A906-70470B231177}" type="datetimeFigureOut">
              <a:rPr lang="en-GB" smtClean="0"/>
              <a:t>04/10/2023</a:t>
            </a:fld>
            <a:endParaRPr lang="en-GB"/>
          </a:p>
        </p:txBody>
      </p:sp>
      <p:sp>
        <p:nvSpPr>
          <p:cNvPr id="8" name="Footer Placeholder 7">
            <a:extLst>
              <a:ext uri="{FF2B5EF4-FFF2-40B4-BE49-F238E27FC236}">
                <a16:creationId xmlns:a16="http://schemas.microsoft.com/office/drawing/2014/main" id="{B77A33CD-F92B-4A99-B621-6D5165A52A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CD6DD9-F12C-4FA7-92EA-31EB971058D9}"/>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2518105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14521-FFD1-4E54-BBA7-6080EC14FD2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424C4E-2880-4E0F-B94E-8E6F726566FF}"/>
              </a:ext>
            </a:extLst>
          </p:cNvPr>
          <p:cNvSpPr>
            <a:spLocks noGrp="1"/>
          </p:cNvSpPr>
          <p:nvPr>
            <p:ph type="dt" sz="half" idx="10"/>
          </p:nvPr>
        </p:nvSpPr>
        <p:spPr/>
        <p:txBody>
          <a:bodyPr/>
          <a:lstStyle/>
          <a:p>
            <a:fld id="{A18F61C5-A3B4-4316-A906-70470B231177}" type="datetimeFigureOut">
              <a:rPr lang="en-GB" smtClean="0"/>
              <a:t>04/10/2023</a:t>
            </a:fld>
            <a:endParaRPr lang="en-GB"/>
          </a:p>
        </p:txBody>
      </p:sp>
      <p:sp>
        <p:nvSpPr>
          <p:cNvPr id="4" name="Footer Placeholder 3">
            <a:extLst>
              <a:ext uri="{FF2B5EF4-FFF2-40B4-BE49-F238E27FC236}">
                <a16:creationId xmlns:a16="http://schemas.microsoft.com/office/drawing/2014/main" id="{018A13E2-2AFD-46FA-B1F5-2CDB158904A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7932C9F-A5C8-4B78-860F-EA1467866A33}"/>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3019049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9B1FE5-B9B4-4CB4-BB18-C00268C267FA}"/>
              </a:ext>
            </a:extLst>
          </p:cNvPr>
          <p:cNvSpPr>
            <a:spLocks noGrp="1"/>
          </p:cNvSpPr>
          <p:nvPr>
            <p:ph type="dt" sz="half" idx="10"/>
          </p:nvPr>
        </p:nvSpPr>
        <p:spPr/>
        <p:txBody>
          <a:bodyPr/>
          <a:lstStyle/>
          <a:p>
            <a:fld id="{A18F61C5-A3B4-4316-A906-70470B231177}" type="datetimeFigureOut">
              <a:rPr lang="en-GB" smtClean="0"/>
              <a:t>04/10/2023</a:t>
            </a:fld>
            <a:endParaRPr lang="en-GB"/>
          </a:p>
        </p:txBody>
      </p:sp>
      <p:sp>
        <p:nvSpPr>
          <p:cNvPr id="3" name="Footer Placeholder 2">
            <a:extLst>
              <a:ext uri="{FF2B5EF4-FFF2-40B4-BE49-F238E27FC236}">
                <a16:creationId xmlns:a16="http://schemas.microsoft.com/office/drawing/2014/main" id="{C3D33FFF-0E61-4B1F-8715-7362B7A65E2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65BE78-EF06-4750-B3ED-88062303F90E}"/>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672777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8DAFB-13D0-4437-B971-41C7ED16FE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AFCA7E9-9ED7-424B-9257-FDBFE4A671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9A6D66A-EABD-43E1-9BD2-CA9E5C03E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4CA58F-E23D-42D7-B443-0B036F87F9E0}"/>
              </a:ext>
            </a:extLst>
          </p:cNvPr>
          <p:cNvSpPr>
            <a:spLocks noGrp="1"/>
          </p:cNvSpPr>
          <p:nvPr>
            <p:ph type="dt" sz="half" idx="10"/>
          </p:nvPr>
        </p:nvSpPr>
        <p:spPr/>
        <p:txBody>
          <a:bodyPr/>
          <a:lstStyle/>
          <a:p>
            <a:fld id="{A18F61C5-A3B4-4316-A906-70470B231177}" type="datetimeFigureOut">
              <a:rPr lang="en-GB" smtClean="0"/>
              <a:t>04/10/2023</a:t>
            </a:fld>
            <a:endParaRPr lang="en-GB"/>
          </a:p>
        </p:txBody>
      </p:sp>
      <p:sp>
        <p:nvSpPr>
          <p:cNvPr id="6" name="Footer Placeholder 5">
            <a:extLst>
              <a:ext uri="{FF2B5EF4-FFF2-40B4-BE49-F238E27FC236}">
                <a16:creationId xmlns:a16="http://schemas.microsoft.com/office/drawing/2014/main" id="{E53EDE34-4E44-4C8E-8EE9-CC329AE7BF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485C16-CA6B-4A3F-B3FD-807D45DA1872}"/>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255647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F29D0-300D-41C9-97BE-B99693D6F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5D7BB1-2C39-4BF5-B8B2-9C98A6C7B9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644C1EA-C91C-40B6-A9DE-5EDAE76EB4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C5A8BA-D908-4FF1-AAE4-EA7B02A55545}"/>
              </a:ext>
            </a:extLst>
          </p:cNvPr>
          <p:cNvSpPr>
            <a:spLocks noGrp="1"/>
          </p:cNvSpPr>
          <p:nvPr>
            <p:ph type="dt" sz="half" idx="10"/>
          </p:nvPr>
        </p:nvSpPr>
        <p:spPr/>
        <p:txBody>
          <a:bodyPr/>
          <a:lstStyle/>
          <a:p>
            <a:fld id="{A18F61C5-A3B4-4316-A906-70470B231177}" type="datetimeFigureOut">
              <a:rPr lang="en-GB" smtClean="0"/>
              <a:t>04/10/2023</a:t>
            </a:fld>
            <a:endParaRPr lang="en-GB"/>
          </a:p>
        </p:txBody>
      </p:sp>
      <p:sp>
        <p:nvSpPr>
          <p:cNvPr id="6" name="Footer Placeholder 5">
            <a:extLst>
              <a:ext uri="{FF2B5EF4-FFF2-40B4-BE49-F238E27FC236}">
                <a16:creationId xmlns:a16="http://schemas.microsoft.com/office/drawing/2014/main" id="{1029E897-A06C-4970-A5A7-0AD4626670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988F78-EE0D-4832-B72D-048D58705557}"/>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211405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5EFD8-F49F-4B87-AC0C-A78EB4ACF9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93F218-560C-4F92-A104-92A2449E9D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49B1BA-45AE-4F18-A21E-023C8AF526CF}"/>
              </a:ext>
            </a:extLst>
          </p:cNvPr>
          <p:cNvSpPr>
            <a:spLocks noGrp="1"/>
          </p:cNvSpPr>
          <p:nvPr>
            <p:ph type="dt" sz="half" idx="10"/>
          </p:nvPr>
        </p:nvSpPr>
        <p:spPr/>
        <p:txBody>
          <a:bodyPr/>
          <a:lstStyle/>
          <a:p>
            <a:fld id="{A18F61C5-A3B4-4316-A906-70470B231177}" type="datetimeFigureOut">
              <a:rPr lang="en-GB" smtClean="0"/>
              <a:t>04/10/2023</a:t>
            </a:fld>
            <a:endParaRPr lang="en-GB"/>
          </a:p>
        </p:txBody>
      </p:sp>
      <p:sp>
        <p:nvSpPr>
          <p:cNvPr id="5" name="Footer Placeholder 4">
            <a:extLst>
              <a:ext uri="{FF2B5EF4-FFF2-40B4-BE49-F238E27FC236}">
                <a16:creationId xmlns:a16="http://schemas.microsoft.com/office/drawing/2014/main" id="{EA2F2C65-D976-4A79-89AC-EFFCAD53BB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244028-E54D-4390-BDA0-A9059CA09F73}"/>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193186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A46E6F-8F98-4B91-95D9-6F6D9ABD01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60E40B-9CA8-41D4-8CAA-A4AFD19CBF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80AAF3-CC4D-4E41-A660-FE08A9FBCC00}"/>
              </a:ext>
            </a:extLst>
          </p:cNvPr>
          <p:cNvSpPr>
            <a:spLocks noGrp="1"/>
          </p:cNvSpPr>
          <p:nvPr>
            <p:ph type="dt" sz="half" idx="10"/>
          </p:nvPr>
        </p:nvSpPr>
        <p:spPr/>
        <p:txBody>
          <a:bodyPr/>
          <a:lstStyle/>
          <a:p>
            <a:fld id="{A18F61C5-A3B4-4316-A906-70470B231177}" type="datetimeFigureOut">
              <a:rPr lang="en-GB" smtClean="0"/>
              <a:t>04/10/2023</a:t>
            </a:fld>
            <a:endParaRPr lang="en-GB"/>
          </a:p>
        </p:txBody>
      </p:sp>
      <p:sp>
        <p:nvSpPr>
          <p:cNvPr id="5" name="Footer Placeholder 4">
            <a:extLst>
              <a:ext uri="{FF2B5EF4-FFF2-40B4-BE49-F238E27FC236}">
                <a16:creationId xmlns:a16="http://schemas.microsoft.com/office/drawing/2014/main" id="{6B883CCF-2586-41F1-8F6B-DA1DC2023E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925E33-BE56-49BB-AE31-A1A45BAF4985}"/>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08265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Dark Front Page">
    <p:bg>
      <p:bgPr>
        <a:solidFill>
          <a:srgbClr val="2E3A4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2" y="6642901"/>
            <a:ext cx="6825343" cy="157151"/>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8" y="6642901"/>
            <a:ext cx="9044764" cy="157151"/>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tretch>
            <a:fillRect/>
          </a:stretch>
        </p:blipFill>
        <p:spPr>
          <a:xfrm>
            <a:off x="715927"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5" cy="3923415"/>
          </a:xfrm>
          <a:prstGeom prst="rect">
            <a:avLst/>
          </a:prstGeom>
        </p:spPr>
      </p:pic>
      <p:sp>
        <p:nvSpPr>
          <p:cNvPr id="14" name="Title 1">
            <a:extLst>
              <a:ext uri="{FF2B5EF4-FFF2-40B4-BE49-F238E27FC236}">
                <a16:creationId xmlns:a16="http://schemas.microsoft.com/office/drawing/2014/main" id="{749AE2BC-439D-5E47-9B87-B568370BCD22}"/>
              </a:ext>
            </a:extLst>
          </p:cNvPr>
          <p:cNvSpPr>
            <a:spLocks noGrp="1"/>
          </p:cNvSpPr>
          <p:nvPr>
            <p:ph type="ctrTitle" hasCustomPrompt="1"/>
          </p:nvPr>
        </p:nvSpPr>
        <p:spPr>
          <a:xfrm>
            <a:off x="3019647" y="3169677"/>
            <a:ext cx="7648352" cy="1373295"/>
          </a:xfrm>
          <a:prstGeom prst="rect">
            <a:avLst/>
          </a:prstGeom>
          <a:noFill/>
        </p:spPr>
        <p:txBody>
          <a:bodyPr anchor="t"/>
          <a:lstStyle>
            <a:lvl1pPr algn="l">
              <a:defRPr sz="4000">
                <a:solidFill>
                  <a:srgbClr val="8CD5E3"/>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AA535637-3388-F845-B7CE-73976E1BFB3B}"/>
              </a:ext>
            </a:extLst>
          </p:cNvPr>
          <p:cNvSpPr>
            <a:spLocks noGrp="1"/>
          </p:cNvSpPr>
          <p:nvPr>
            <p:ph type="subTitle" idx="1" hasCustomPrompt="1"/>
          </p:nvPr>
        </p:nvSpPr>
        <p:spPr>
          <a:xfrm>
            <a:off x="3019648" y="4715899"/>
            <a:ext cx="7648353" cy="1060339"/>
          </a:xfrm>
        </p:spPr>
        <p:txBody>
          <a:bodyPr/>
          <a:lstStyle>
            <a:lvl1pPr marL="0" indent="0" algn="l">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 heading if needed</a:t>
            </a:r>
          </a:p>
          <a:p>
            <a:r>
              <a:rPr lang="en-US"/>
              <a:t>20pt Arial</a:t>
            </a:r>
          </a:p>
        </p:txBody>
      </p:sp>
      <p:pic>
        <p:nvPicPr>
          <p:cNvPr id="16" name="Picture 15">
            <a:extLst>
              <a:ext uri="{FF2B5EF4-FFF2-40B4-BE49-F238E27FC236}">
                <a16:creationId xmlns:a16="http://schemas.microsoft.com/office/drawing/2014/main" id="{DE8F5E3D-5A2A-FE4D-9F2E-8904EBE548AF}"/>
              </a:ext>
            </a:extLst>
          </p:cNvPr>
          <p:cNvPicPr>
            <a:picLocks noChangeAspect="1"/>
          </p:cNvPicPr>
          <p:nvPr userDrawn="1"/>
        </p:nvPicPr>
        <p:blipFill>
          <a:blip r:embed="rId4"/>
          <a:srcRect/>
          <a:stretch/>
        </p:blipFill>
        <p:spPr>
          <a:xfrm flipH="1">
            <a:off x="8120616" y="3855418"/>
            <a:ext cx="3733800" cy="2781300"/>
          </a:xfrm>
          <a:prstGeom prst="rect">
            <a:avLst/>
          </a:prstGeom>
          <a:ln>
            <a:noFill/>
          </a:ln>
        </p:spPr>
      </p:pic>
    </p:spTree>
    <p:extLst>
      <p:ext uri="{BB962C8B-B14F-4D97-AF65-F5344CB8AC3E}">
        <p14:creationId xmlns:p14="http://schemas.microsoft.com/office/powerpoint/2010/main" val="954905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 Page">
  <p:cSld name="Back Page">
    <p:bg>
      <p:bgPr>
        <a:solidFill>
          <a:schemeClr val="lt1"/>
        </a:solidFill>
        <a:effectLst/>
      </p:bgPr>
    </p:bg>
    <p:spTree>
      <p:nvGrpSpPr>
        <p:cNvPr id="1" name="Shape 23"/>
        <p:cNvGrpSpPr/>
        <p:nvPr/>
      </p:nvGrpSpPr>
      <p:grpSpPr>
        <a:xfrm>
          <a:off x="0" y="0"/>
          <a:ext cx="0" cy="0"/>
          <a:chOff x="0" y="0"/>
          <a:chExt cx="0" cy="0"/>
        </a:xfrm>
      </p:grpSpPr>
      <p:sp>
        <p:nvSpPr>
          <p:cNvPr id="24" name="Google Shape;24;p13"/>
          <p:cNvSpPr/>
          <p:nvPr/>
        </p:nvSpPr>
        <p:spPr>
          <a:xfrm>
            <a:off x="0" y="6642900"/>
            <a:ext cx="6825343" cy="157150"/>
          </a:xfrm>
          <a:prstGeom prst="rect">
            <a:avLst/>
          </a:prstGeom>
          <a:solidFill>
            <a:srgbClr val="8CD5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 name="Google Shape;25;p13"/>
          <p:cNvSpPr/>
          <p:nvPr/>
        </p:nvSpPr>
        <p:spPr>
          <a:xfrm>
            <a:off x="3147237" y="6642900"/>
            <a:ext cx="9044764" cy="157150"/>
          </a:xfrm>
          <a:prstGeom prst="rect">
            <a:avLst/>
          </a:prstGeom>
          <a:solidFill>
            <a:srgbClr val="5FC3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6" name="Google Shape;26;p13" descr="NASP Logo"/>
          <p:cNvPicPr preferRelativeResize="0"/>
          <p:nvPr/>
        </p:nvPicPr>
        <p:blipFill rotWithShape="1">
          <a:blip r:embed="rId2">
            <a:alphaModFix/>
          </a:blip>
          <a:srcRect/>
          <a:stretch/>
        </p:blipFill>
        <p:spPr>
          <a:xfrm>
            <a:off x="715926" y="637953"/>
            <a:ext cx="4572000" cy="2514600"/>
          </a:xfrm>
          <a:prstGeom prst="rect">
            <a:avLst/>
          </a:prstGeom>
          <a:noFill/>
          <a:ln>
            <a:noFill/>
          </a:ln>
        </p:spPr>
      </p:pic>
      <p:pic>
        <p:nvPicPr>
          <p:cNvPr id="27" name="Google Shape;27;p13"/>
          <p:cNvPicPr preferRelativeResize="0"/>
          <p:nvPr/>
        </p:nvPicPr>
        <p:blipFill rotWithShape="1">
          <a:blip r:embed="rId3">
            <a:alphaModFix/>
          </a:blip>
          <a:srcRect/>
          <a:stretch/>
        </p:blipFill>
        <p:spPr>
          <a:xfrm>
            <a:off x="6260466" y="0"/>
            <a:ext cx="5931534" cy="3923414"/>
          </a:xfrm>
          <a:prstGeom prst="rect">
            <a:avLst/>
          </a:prstGeom>
          <a:noFill/>
          <a:ln>
            <a:noFill/>
          </a:ln>
        </p:spPr>
      </p:pic>
      <p:sp>
        <p:nvSpPr>
          <p:cNvPr id="28" name="Google Shape;28;p13"/>
          <p:cNvSpPr txBox="1">
            <a:spLocks noGrp="1"/>
          </p:cNvSpPr>
          <p:nvPr>
            <p:ph type="subTitle" idx="1"/>
          </p:nvPr>
        </p:nvSpPr>
        <p:spPr>
          <a:xfrm>
            <a:off x="3306726" y="3705448"/>
            <a:ext cx="7361273" cy="2070789"/>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2E3A4D"/>
              </a:buClr>
              <a:buSzPts val="2000"/>
              <a:buNone/>
              <a:defRPr sz="2000">
                <a:solidFill>
                  <a:srgbClr val="2E3A4D"/>
                </a:solidFill>
              </a:defRPr>
            </a:lvl1pPr>
            <a:lvl2pPr lvl="1" algn="ctr">
              <a:lnSpc>
                <a:spcPct val="90000"/>
              </a:lnSpc>
              <a:spcBef>
                <a:spcPts val="500"/>
              </a:spcBef>
              <a:spcAft>
                <a:spcPts val="0"/>
              </a:spcAft>
              <a:buClr>
                <a:srgbClr val="2E3A4D"/>
              </a:buClr>
              <a:buSzPts val="2000"/>
              <a:buNone/>
              <a:defRPr sz="2000"/>
            </a:lvl2pPr>
            <a:lvl3pPr lvl="2" algn="ctr">
              <a:lnSpc>
                <a:spcPct val="90000"/>
              </a:lnSpc>
              <a:spcBef>
                <a:spcPts val="500"/>
              </a:spcBef>
              <a:spcAft>
                <a:spcPts val="0"/>
              </a:spcAft>
              <a:buClr>
                <a:srgbClr val="2E3A4D"/>
              </a:buClr>
              <a:buSzPts val="1800"/>
              <a:buNone/>
              <a:defRPr sz="1800"/>
            </a:lvl3pPr>
            <a:lvl4pPr lvl="3" algn="ctr">
              <a:lnSpc>
                <a:spcPct val="90000"/>
              </a:lnSpc>
              <a:spcBef>
                <a:spcPts val="500"/>
              </a:spcBef>
              <a:spcAft>
                <a:spcPts val="0"/>
              </a:spcAft>
              <a:buClr>
                <a:srgbClr val="2E3A4D"/>
              </a:buClr>
              <a:buSzPts val="1600"/>
              <a:buNone/>
              <a:defRPr sz="1600"/>
            </a:lvl4pPr>
            <a:lvl5pPr lvl="4" algn="ctr">
              <a:lnSpc>
                <a:spcPct val="90000"/>
              </a:lnSpc>
              <a:spcBef>
                <a:spcPts val="500"/>
              </a:spcBef>
              <a:spcAft>
                <a:spcPts val="0"/>
              </a:spcAft>
              <a:buClr>
                <a:srgbClr val="2E3A4D"/>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13"/>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a:solidFill>
                  <a:srgbClr val="888888"/>
                </a:solidFill>
                <a:latin typeface="Arial"/>
                <a:ea typeface="Arial"/>
                <a:cs typeface="Arial"/>
                <a:sym typeface="Arial"/>
              </a:defRPr>
            </a:lvl1pPr>
            <a:lvl2pPr marL="0" lvl="1" indent="0" algn="r">
              <a:spcBef>
                <a:spcPts val="0"/>
              </a:spcBef>
              <a:buNone/>
              <a:defRPr sz="1000">
                <a:solidFill>
                  <a:srgbClr val="888888"/>
                </a:solidFill>
                <a:latin typeface="Arial"/>
                <a:ea typeface="Arial"/>
                <a:cs typeface="Arial"/>
                <a:sym typeface="Arial"/>
              </a:defRPr>
            </a:lvl2pPr>
            <a:lvl3pPr marL="0" lvl="2" indent="0" algn="r">
              <a:spcBef>
                <a:spcPts val="0"/>
              </a:spcBef>
              <a:buNone/>
              <a:defRPr sz="1000">
                <a:solidFill>
                  <a:srgbClr val="888888"/>
                </a:solidFill>
                <a:latin typeface="Arial"/>
                <a:ea typeface="Arial"/>
                <a:cs typeface="Arial"/>
                <a:sym typeface="Arial"/>
              </a:defRPr>
            </a:lvl3pPr>
            <a:lvl4pPr marL="0" lvl="3" indent="0" algn="r">
              <a:spcBef>
                <a:spcPts val="0"/>
              </a:spcBef>
              <a:buNone/>
              <a:defRPr sz="1000">
                <a:solidFill>
                  <a:srgbClr val="888888"/>
                </a:solidFill>
                <a:latin typeface="Arial"/>
                <a:ea typeface="Arial"/>
                <a:cs typeface="Arial"/>
                <a:sym typeface="Arial"/>
              </a:defRPr>
            </a:lvl4pPr>
            <a:lvl5pPr marL="0" lvl="4" indent="0" algn="r">
              <a:spcBef>
                <a:spcPts val="0"/>
              </a:spcBef>
              <a:buNone/>
              <a:defRPr sz="1000">
                <a:solidFill>
                  <a:srgbClr val="888888"/>
                </a:solidFill>
                <a:latin typeface="Arial"/>
                <a:ea typeface="Arial"/>
                <a:cs typeface="Arial"/>
                <a:sym typeface="Arial"/>
              </a:defRPr>
            </a:lvl5pPr>
            <a:lvl6pPr marL="0" lvl="5" indent="0" algn="r">
              <a:spcBef>
                <a:spcPts val="0"/>
              </a:spcBef>
              <a:buNone/>
              <a:defRPr sz="1000">
                <a:solidFill>
                  <a:srgbClr val="888888"/>
                </a:solidFill>
                <a:latin typeface="Arial"/>
                <a:ea typeface="Arial"/>
                <a:cs typeface="Arial"/>
                <a:sym typeface="Arial"/>
              </a:defRPr>
            </a:lvl6pPr>
            <a:lvl7pPr marL="0" lvl="6" indent="0" algn="r">
              <a:spcBef>
                <a:spcPts val="0"/>
              </a:spcBef>
              <a:buNone/>
              <a:defRPr sz="1000">
                <a:solidFill>
                  <a:srgbClr val="888888"/>
                </a:solidFill>
                <a:latin typeface="Arial"/>
                <a:ea typeface="Arial"/>
                <a:cs typeface="Arial"/>
                <a:sym typeface="Arial"/>
              </a:defRPr>
            </a:lvl7pPr>
            <a:lvl8pPr marL="0" lvl="7" indent="0" algn="r">
              <a:spcBef>
                <a:spcPts val="0"/>
              </a:spcBef>
              <a:buNone/>
              <a:defRPr sz="1000">
                <a:solidFill>
                  <a:srgbClr val="888888"/>
                </a:solidFill>
                <a:latin typeface="Arial"/>
                <a:ea typeface="Arial"/>
                <a:cs typeface="Arial"/>
                <a:sym typeface="Arial"/>
              </a:defRPr>
            </a:lvl8pPr>
            <a:lvl9pPr marL="0" lvl="8" indent="0" algn="r">
              <a:spcBef>
                <a:spcPts val="0"/>
              </a:spcBef>
              <a:buNone/>
              <a:defRPr sz="1000">
                <a:solidFill>
                  <a:srgbClr val="888888"/>
                </a:solidFill>
                <a:latin typeface="Arial"/>
                <a:ea typeface="Arial"/>
                <a:cs typeface="Arial"/>
                <a:sym typeface="Arial"/>
              </a:defRPr>
            </a:lvl9pPr>
          </a:lstStyle>
          <a:p>
            <a:pPr marL="0" lvl="0" indent="0" algn="r" rtl="0">
              <a:spcBef>
                <a:spcPts val="0"/>
              </a:spcBef>
              <a:spcAft>
                <a:spcPts val="0"/>
              </a:spcAft>
              <a:buNone/>
            </a:pPr>
            <a:r>
              <a:rPr lang="en-US"/>
              <a:t>Page </a:t>
            </a:r>
            <a:fld id="{00000000-1234-1234-1234-123412341234}" type="slidenum">
              <a:rPr lang="en-US"/>
              <a:t>‹#›</a:t>
            </a:fld>
            <a:endParaRPr/>
          </a:p>
        </p:txBody>
      </p:sp>
      <p:sp>
        <p:nvSpPr>
          <p:cNvPr id="30" name="Google Shape;30;p13"/>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246663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
        <p:cNvGrpSpPr/>
        <p:nvPr/>
      </p:nvGrpSpPr>
      <p:grpSpPr>
        <a:xfrm>
          <a:off x="0" y="0"/>
          <a:ext cx="0" cy="0"/>
          <a:chOff x="0" y="0"/>
          <a:chExt cx="0" cy="0"/>
        </a:xfrm>
      </p:grpSpPr>
      <p:sp>
        <p:nvSpPr>
          <p:cNvPr id="21" name="Google Shape;21;p12"/>
          <p:cNvSpPr txBox="1">
            <a:spLocks noGrp="1"/>
          </p:cNvSpPr>
          <p:nvPr>
            <p:ph type="body" idx="1"/>
          </p:nvPr>
        </p:nvSpPr>
        <p:spPr>
          <a:xfrm>
            <a:off x="838200" y="1306691"/>
            <a:ext cx="10515600" cy="4927781"/>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22" name="Google Shape;22;p12"/>
          <p:cNvPicPr preferRelativeResize="0"/>
          <p:nvPr/>
        </p:nvPicPr>
        <p:blipFill rotWithShape="1">
          <a:blip r:embed="rId2">
            <a:alphaModFix/>
          </a:blip>
          <a:srcRect/>
          <a:stretch/>
        </p:blipFill>
        <p:spPr>
          <a:xfrm>
            <a:off x="1" y="-19318"/>
            <a:ext cx="12192001" cy="763539"/>
          </a:xfrm>
          <a:prstGeom prst="rect">
            <a:avLst/>
          </a:prstGeom>
          <a:noFill/>
          <a:ln>
            <a:noFill/>
          </a:ln>
        </p:spPr>
      </p:pic>
      <p:pic>
        <p:nvPicPr>
          <p:cNvPr id="23" name="Google Shape;23;p12"/>
          <p:cNvPicPr preferRelativeResize="0"/>
          <p:nvPr/>
        </p:nvPicPr>
        <p:blipFill rotWithShape="1">
          <a:blip r:embed="rId3">
            <a:alphaModFix/>
          </a:blip>
          <a:srcRect/>
          <a:stretch/>
        </p:blipFill>
        <p:spPr>
          <a:xfrm>
            <a:off x="182733" y="159808"/>
            <a:ext cx="1783808" cy="407459"/>
          </a:xfrm>
          <a:prstGeom prst="rect">
            <a:avLst/>
          </a:prstGeom>
          <a:noFill/>
          <a:ln>
            <a:noFill/>
          </a:ln>
        </p:spPr>
      </p:pic>
      <p:pic>
        <p:nvPicPr>
          <p:cNvPr id="24" name="Google Shape;24;p12"/>
          <p:cNvPicPr preferRelativeResize="0"/>
          <p:nvPr/>
        </p:nvPicPr>
        <p:blipFill rotWithShape="1">
          <a:blip r:embed="rId3">
            <a:alphaModFix/>
          </a:blip>
          <a:srcRect/>
          <a:stretch/>
        </p:blipFill>
        <p:spPr>
          <a:xfrm>
            <a:off x="182733" y="159808"/>
            <a:ext cx="1783808" cy="407459"/>
          </a:xfrm>
          <a:prstGeom prst="rect">
            <a:avLst/>
          </a:prstGeom>
          <a:noFill/>
          <a:ln>
            <a:noFill/>
          </a:ln>
        </p:spPr>
      </p:pic>
      <p:sp>
        <p:nvSpPr>
          <p:cNvPr id="25" name="Google Shape;25;p1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 name="Google Shape;26;p1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 name="Google Shape;27;p12"/>
          <p:cNvSpPr>
            <a:spLocks noGrp="1"/>
          </p:cNvSpPr>
          <p:nvPr>
            <p:ph type="sldNum" idx="12"/>
          </p:nvPr>
        </p:nvSpPr>
        <p:spPr>
          <a:xfrm>
            <a:off x="10950676" y="6356351"/>
            <a:ext cx="403123" cy="365125"/>
          </a:xfrm>
          <a:prstGeom prst="ellipse">
            <a:avLst/>
          </a:prstGeom>
          <a:solidFill>
            <a:srgbClr val="1A3245"/>
          </a:solid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7715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 Section Title Pag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pic>
        <p:nvPicPr>
          <p:cNvPr id="11" name="Picture 10">
            <a:extLst>
              <a:ext uri="{FF2B5EF4-FFF2-40B4-BE49-F238E27FC236}">
                <a16:creationId xmlns:a16="http://schemas.microsoft.com/office/drawing/2014/main" id="{1B415892-B1FB-714C-AE82-B3486DBD9ED2}"/>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6260466" y="0"/>
            <a:ext cx="5931534" cy="3923414"/>
          </a:xfrm>
          <a:prstGeom prst="rect">
            <a:avLst/>
          </a:prstGeom>
        </p:spPr>
      </p:pic>
      <p:sp>
        <p:nvSpPr>
          <p:cNvPr id="14" name="Footer Placeholder 13">
            <a:extLst>
              <a:ext uri="{FF2B5EF4-FFF2-40B4-BE49-F238E27FC236}">
                <a16:creationId xmlns:a16="http://schemas.microsoft.com/office/drawing/2014/main" id="{5EC8B91F-BC1E-F547-852B-5F0E65049672}"/>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
        <p:nvSpPr>
          <p:cNvPr id="15" name="Slide Number Placeholder 14">
            <a:extLst>
              <a:ext uri="{FF2B5EF4-FFF2-40B4-BE49-F238E27FC236}">
                <a16:creationId xmlns:a16="http://schemas.microsoft.com/office/drawing/2014/main" id="{A056BF34-0AB8-C548-B2E4-98FE053119DA}"/>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Tree>
    <p:extLst>
      <p:ext uri="{BB962C8B-B14F-4D97-AF65-F5344CB8AC3E}">
        <p14:creationId xmlns:p14="http://schemas.microsoft.com/office/powerpoint/2010/main" val="458228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07167-2297-96BC-1C00-9E0B4A7591F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955A9C0-D98C-2A32-317E-87BD0B98E8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516BF63-5658-AF33-5A85-A3A5ED39568B}"/>
              </a:ext>
            </a:extLst>
          </p:cNvPr>
          <p:cNvSpPr>
            <a:spLocks noGrp="1"/>
          </p:cNvSpPr>
          <p:nvPr>
            <p:ph type="dt" sz="half" idx="10"/>
          </p:nvPr>
        </p:nvSpPr>
        <p:spPr/>
        <p:txBody>
          <a:bodyPr/>
          <a:lstStyle/>
          <a:p>
            <a:fld id="{AA4A4601-F3ED-4E5C-99A8-6D1EAF5C80FE}" type="datetimeFigureOut">
              <a:rPr lang="en-GB" smtClean="0"/>
              <a:t>04/10/2023</a:t>
            </a:fld>
            <a:endParaRPr lang="en-GB"/>
          </a:p>
        </p:txBody>
      </p:sp>
      <p:sp>
        <p:nvSpPr>
          <p:cNvPr id="5" name="Footer Placeholder 4">
            <a:extLst>
              <a:ext uri="{FF2B5EF4-FFF2-40B4-BE49-F238E27FC236}">
                <a16:creationId xmlns:a16="http://schemas.microsoft.com/office/drawing/2014/main" id="{C92E0680-07CD-A21C-7328-92E6954A9D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066B63-180F-7AC1-3982-7D3359D78A73}"/>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3026988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AA087-5695-BCFA-DC97-F1ECF4CEB9D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4977A5B-DECA-4B7C-A4C2-465E7987E2A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5079A4F-A9DF-F09C-3B2B-0F2A0B1B98F0}"/>
              </a:ext>
            </a:extLst>
          </p:cNvPr>
          <p:cNvSpPr>
            <a:spLocks noGrp="1"/>
          </p:cNvSpPr>
          <p:nvPr>
            <p:ph type="dt" sz="half" idx="10"/>
          </p:nvPr>
        </p:nvSpPr>
        <p:spPr/>
        <p:txBody>
          <a:bodyPr/>
          <a:lstStyle/>
          <a:p>
            <a:fld id="{AA4A4601-F3ED-4E5C-99A8-6D1EAF5C80FE}" type="datetimeFigureOut">
              <a:rPr lang="en-GB" smtClean="0"/>
              <a:t>04/10/2023</a:t>
            </a:fld>
            <a:endParaRPr lang="en-GB"/>
          </a:p>
        </p:txBody>
      </p:sp>
      <p:sp>
        <p:nvSpPr>
          <p:cNvPr id="5" name="Footer Placeholder 4">
            <a:extLst>
              <a:ext uri="{FF2B5EF4-FFF2-40B4-BE49-F238E27FC236}">
                <a16:creationId xmlns:a16="http://schemas.microsoft.com/office/drawing/2014/main" id="{D0789DE8-7D2D-85FD-B8BE-47015B2B78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D1AE34-B8A0-A9BF-0DFC-4FF847B0D1C7}"/>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3878271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2169-A5DE-443B-0E2C-65D9879C348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9861349-0BB6-0660-AC5D-A483F27AAD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092C8A-2D21-BEBB-7504-68AD982D7D60}"/>
              </a:ext>
            </a:extLst>
          </p:cNvPr>
          <p:cNvSpPr>
            <a:spLocks noGrp="1"/>
          </p:cNvSpPr>
          <p:nvPr>
            <p:ph type="dt" sz="half" idx="10"/>
          </p:nvPr>
        </p:nvSpPr>
        <p:spPr/>
        <p:txBody>
          <a:bodyPr/>
          <a:lstStyle/>
          <a:p>
            <a:fld id="{AA4A4601-F3ED-4E5C-99A8-6D1EAF5C80FE}" type="datetimeFigureOut">
              <a:rPr lang="en-GB" smtClean="0"/>
              <a:t>04/10/2023</a:t>
            </a:fld>
            <a:endParaRPr lang="en-GB"/>
          </a:p>
        </p:txBody>
      </p:sp>
      <p:sp>
        <p:nvSpPr>
          <p:cNvPr id="5" name="Footer Placeholder 4">
            <a:extLst>
              <a:ext uri="{FF2B5EF4-FFF2-40B4-BE49-F238E27FC236}">
                <a16:creationId xmlns:a16="http://schemas.microsoft.com/office/drawing/2014/main" id="{C89AFBCC-48B6-3096-723D-65EA6E14B4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94A286-81A2-8564-BDDD-E4683D8C7D69}"/>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2169218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6C1B-9462-133D-8859-C51F555430F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5894971-363C-3500-F7E8-4DC93972123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3D7DEBB-B72C-0494-AEDC-57978205A96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92D1DEE-E16D-DA37-7762-78D9ABDBBE55}"/>
              </a:ext>
            </a:extLst>
          </p:cNvPr>
          <p:cNvSpPr>
            <a:spLocks noGrp="1"/>
          </p:cNvSpPr>
          <p:nvPr>
            <p:ph type="dt" sz="half" idx="10"/>
          </p:nvPr>
        </p:nvSpPr>
        <p:spPr/>
        <p:txBody>
          <a:bodyPr/>
          <a:lstStyle/>
          <a:p>
            <a:fld id="{AA4A4601-F3ED-4E5C-99A8-6D1EAF5C80FE}" type="datetimeFigureOut">
              <a:rPr lang="en-GB" smtClean="0"/>
              <a:t>04/10/2023</a:t>
            </a:fld>
            <a:endParaRPr lang="en-GB"/>
          </a:p>
        </p:txBody>
      </p:sp>
      <p:sp>
        <p:nvSpPr>
          <p:cNvPr id="6" name="Footer Placeholder 5">
            <a:extLst>
              <a:ext uri="{FF2B5EF4-FFF2-40B4-BE49-F238E27FC236}">
                <a16:creationId xmlns:a16="http://schemas.microsoft.com/office/drawing/2014/main" id="{EB58FE8A-6FCE-C05C-7DAA-8C22F4F32A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934520-553D-ADF0-514B-51F715D8F4BF}"/>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2521053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A00F5-DC13-443C-BB40-3D3265B96EA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FB0284E-3D00-A223-726A-38360404B3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10DFAFE-4758-A57A-50DD-482957AC164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734E766-F4A6-0BC7-9D74-EA151A529B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D88048F-FA41-15B7-0BCD-A64B10DA145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CF15757-259C-738E-8016-A56AA6AE7435}"/>
              </a:ext>
            </a:extLst>
          </p:cNvPr>
          <p:cNvSpPr>
            <a:spLocks noGrp="1"/>
          </p:cNvSpPr>
          <p:nvPr>
            <p:ph type="dt" sz="half" idx="10"/>
          </p:nvPr>
        </p:nvSpPr>
        <p:spPr/>
        <p:txBody>
          <a:bodyPr/>
          <a:lstStyle/>
          <a:p>
            <a:fld id="{AA4A4601-F3ED-4E5C-99A8-6D1EAF5C80FE}" type="datetimeFigureOut">
              <a:rPr lang="en-GB" smtClean="0"/>
              <a:t>04/10/2023</a:t>
            </a:fld>
            <a:endParaRPr lang="en-GB"/>
          </a:p>
        </p:txBody>
      </p:sp>
      <p:sp>
        <p:nvSpPr>
          <p:cNvPr id="8" name="Footer Placeholder 7">
            <a:extLst>
              <a:ext uri="{FF2B5EF4-FFF2-40B4-BE49-F238E27FC236}">
                <a16:creationId xmlns:a16="http://schemas.microsoft.com/office/drawing/2014/main" id="{28811ED7-8564-A6BD-C9EF-A925F5A4DB3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C831AFE-3C77-7F54-5598-8C92B48C8010}"/>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2844149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002BA-5FF6-FFC0-9EA9-E996D0C8F0B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12FA788-3528-695C-D6EB-5AD73E0794B7}"/>
              </a:ext>
            </a:extLst>
          </p:cNvPr>
          <p:cNvSpPr>
            <a:spLocks noGrp="1"/>
          </p:cNvSpPr>
          <p:nvPr>
            <p:ph type="dt" sz="half" idx="10"/>
          </p:nvPr>
        </p:nvSpPr>
        <p:spPr/>
        <p:txBody>
          <a:bodyPr/>
          <a:lstStyle/>
          <a:p>
            <a:fld id="{AA4A4601-F3ED-4E5C-99A8-6D1EAF5C80FE}" type="datetimeFigureOut">
              <a:rPr lang="en-GB" smtClean="0"/>
              <a:t>04/10/2023</a:t>
            </a:fld>
            <a:endParaRPr lang="en-GB"/>
          </a:p>
        </p:txBody>
      </p:sp>
      <p:sp>
        <p:nvSpPr>
          <p:cNvPr id="4" name="Footer Placeholder 3">
            <a:extLst>
              <a:ext uri="{FF2B5EF4-FFF2-40B4-BE49-F238E27FC236}">
                <a16:creationId xmlns:a16="http://schemas.microsoft.com/office/drawing/2014/main" id="{5D75F5F3-450D-02C4-B634-DC3CE8F0F6E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58F5FB-D6EF-C92D-628F-2EA74EEEBAAF}"/>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2844317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AA1B75-7A43-C33F-DF33-2FC0EADC3F6B}"/>
              </a:ext>
            </a:extLst>
          </p:cNvPr>
          <p:cNvSpPr>
            <a:spLocks noGrp="1"/>
          </p:cNvSpPr>
          <p:nvPr>
            <p:ph type="dt" sz="half" idx="10"/>
          </p:nvPr>
        </p:nvSpPr>
        <p:spPr/>
        <p:txBody>
          <a:bodyPr/>
          <a:lstStyle/>
          <a:p>
            <a:fld id="{AA4A4601-F3ED-4E5C-99A8-6D1EAF5C80FE}" type="datetimeFigureOut">
              <a:rPr lang="en-GB" smtClean="0"/>
              <a:t>04/10/2023</a:t>
            </a:fld>
            <a:endParaRPr lang="en-GB"/>
          </a:p>
        </p:txBody>
      </p:sp>
      <p:sp>
        <p:nvSpPr>
          <p:cNvPr id="3" name="Footer Placeholder 2">
            <a:extLst>
              <a:ext uri="{FF2B5EF4-FFF2-40B4-BE49-F238E27FC236}">
                <a16:creationId xmlns:a16="http://schemas.microsoft.com/office/drawing/2014/main" id="{0356B03C-1BA0-5605-C4FD-70E4951D5E0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1721A4E-9BE4-8E9C-0444-8DB4C4368B2A}"/>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24180220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C145-3DA4-5232-7417-9AA764EA800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9F059BB-0092-32DF-67CF-B891B17134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B274F6C-E724-52A4-01EA-59AED1654D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ABF5DEC-8053-50C6-0F13-BC0B5EA82F1C}"/>
              </a:ext>
            </a:extLst>
          </p:cNvPr>
          <p:cNvSpPr>
            <a:spLocks noGrp="1"/>
          </p:cNvSpPr>
          <p:nvPr>
            <p:ph type="dt" sz="half" idx="10"/>
          </p:nvPr>
        </p:nvSpPr>
        <p:spPr/>
        <p:txBody>
          <a:bodyPr/>
          <a:lstStyle/>
          <a:p>
            <a:fld id="{AA4A4601-F3ED-4E5C-99A8-6D1EAF5C80FE}" type="datetimeFigureOut">
              <a:rPr lang="en-GB" smtClean="0"/>
              <a:t>04/10/2023</a:t>
            </a:fld>
            <a:endParaRPr lang="en-GB"/>
          </a:p>
        </p:txBody>
      </p:sp>
      <p:sp>
        <p:nvSpPr>
          <p:cNvPr id="6" name="Footer Placeholder 5">
            <a:extLst>
              <a:ext uri="{FF2B5EF4-FFF2-40B4-BE49-F238E27FC236}">
                <a16:creationId xmlns:a16="http://schemas.microsoft.com/office/drawing/2014/main" id="{C7DE5776-39D8-BC91-CC4A-5DDA98BBA4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DD6C12-C300-DCA5-AE30-11C455849B97}"/>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698984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E413-A5FD-521E-B7E2-3196A6FE15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1A3D115-CCCE-A913-E8FA-0790809D25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72015B-523F-B399-E2DE-2B565E79A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0DFFB29-3DF4-A19E-74A1-7C4AE421092E}"/>
              </a:ext>
            </a:extLst>
          </p:cNvPr>
          <p:cNvSpPr>
            <a:spLocks noGrp="1"/>
          </p:cNvSpPr>
          <p:nvPr>
            <p:ph type="dt" sz="half" idx="10"/>
          </p:nvPr>
        </p:nvSpPr>
        <p:spPr/>
        <p:txBody>
          <a:bodyPr/>
          <a:lstStyle/>
          <a:p>
            <a:fld id="{AA4A4601-F3ED-4E5C-99A8-6D1EAF5C80FE}" type="datetimeFigureOut">
              <a:rPr lang="en-GB" smtClean="0"/>
              <a:t>04/10/2023</a:t>
            </a:fld>
            <a:endParaRPr lang="en-GB"/>
          </a:p>
        </p:txBody>
      </p:sp>
      <p:sp>
        <p:nvSpPr>
          <p:cNvPr id="6" name="Footer Placeholder 5">
            <a:extLst>
              <a:ext uri="{FF2B5EF4-FFF2-40B4-BE49-F238E27FC236}">
                <a16:creationId xmlns:a16="http://schemas.microsoft.com/office/drawing/2014/main" id="{C45503BC-022F-B511-B818-CCA0F12369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6F3D5F-2E6C-DC22-8B2F-DB0370B4CD56}"/>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35798091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A4F49-A956-5DFE-47F4-F02E4FF51B9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C09A462-5916-8A48-45EA-3E1C101E148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58C1AE5-0CFF-12CD-4B56-6AE968272A12}"/>
              </a:ext>
            </a:extLst>
          </p:cNvPr>
          <p:cNvSpPr>
            <a:spLocks noGrp="1"/>
          </p:cNvSpPr>
          <p:nvPr>
            <p:ph type="dt" sz="half" idx="10"/>
          </p:nvPr>
        </p:nvSpPr>
        <p:spPr/>
        <p:txBody>
          <a:bodyPr/>
          <a:lstStyle/>
          <a:p>
            <a:fld id="{AA4A4601-F3ED-4E5C-99A8-6D1EAF5C80FE}" type="datetimeFigureOut">
              <a:rPr lang="en-GB" smtClean="0"/>
              <a:t>04/10/2023</a:t>
            </a:fld>
            <a:endParaRPr lang="en-GB"/>
          </a:p>
        </p:txBody>
      </p:sp>
      <p:sp>
        <p:nvSpPr>
          <p:cNvPr id="5" name="Footer Placeholder 4">
            <a:extLst>
              <a:ext uri="{FF2B5EF4-FFF2-40B4-BE49-F238E27FC236}">
                <a16:creationId xmlns:a16="http://schemas.microsoft.com/office/drawing/2014/main" id="{6C5FF1D0-F5C5-4DF6-4EB6-03BD1917A0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85FA9C-3ADF-C462-2C96-DC80B8C37554}"/>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2679696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Page Layou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sp>
        <p:nvSpPr>
          <p:cNvPr id="11" name="Slide Number Placeholder 10">
            <a:extLst>
              <a:ext uri="{FF2B5EF4-FFF2-40B4-BE49-F238E27FC236}">
                <a16:creationId xmlns:a16="http://schemas.microsoft.com/office/drawing/2014/main" id="{E55B9751-AD77-3948-A3F3-EABE1392BDC6}"/>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
        <p:nvSpPr>
          <p:cNvPr id="9" name="Footer Placeholder 13">
            <a:extLst>
              <a:ext uri="{FF2B5EF4-FFF2-40B4-BE49-F238E27FC236}">
                <a16:creationId xmlns:a16="http://schemas.microsoft.com/office/drawing/2014/main" id="{9C3BD9AF-7FCB-2246-A5BB-C3071E7F181A}"/>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1032203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7BDE5-8394-2E9D-286D-89736FDAAC9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774ADA6-41D4-DFDD-BD35-FD4070FBF86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EB383AE-9BAA-6AD1-7FEE-FEF66D295643}"/>
              </a:ext>
            </a:extLst>
          </p:cNvPr>
          <p:cNvSpPr>
            <a:spLocks noGrp="1"/>
          </p:cNvSpPr>
          <p:nvPr>
            <p:ph type="dt" sz="half" idx="10"/>
          </p:nvPr>
        </p:nvSpPr>
        <p:spPr/>
        <p:txBody>
          <a:bodyPr/>
          <a:lstStyle/>
          <a:p>
            <a:fld id="{AA4A4601-F3ED-4E5C-99A8-6D1EAF5C80FE}" type="datetimeFigureOut">
              <a:rPr lang="en-GB" smtClean="0"/>
              <a:t>04/10/2023</a:t>
            </a:fld>
            <a:endParaRPr lang="en-GB"/>
          </a:p>
        </p:txBody>
      </p:sp>
      <p:sp>
        <p:nvSpPr>
          <p:cNvPr id="5" name="Footer Placeholder 4">
            <a:extLst>
              <a:ext uri="{FF2B5EF4-FFF2-40B4-BE49-F238E27FC236}">
                <a16:creationId xmlns:a16="http://schemas.microsoft.com/office/drawing/2014/main" id="{52E9278D-A485-0818-00CE-F9740F5103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3EB4B5-97A3-DE86-D96C-9D35E9CAAAB5}"/>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6606294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27093-5674-374A-B79F-2D2DDC699EB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DB45279-A991-C544-8AA2-A8FA6A65A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675755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7EA6C-391A-FE42-8BD7-DA200CD8144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2A66433-B466-4647-9092-3BB34FC4BED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8704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ack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306726" y="3705448"/>
            <a:ext cx="7361273" cy="207078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sp>
        <p:nvSpPr>
          <p:cNvPr id="12" name="Slide Number Placeholder 5">
            <a:extLst>
              <a:ext uri="{FF2B5EF4-FFF2-40B4-BE49-F238E27FC236}">
                <a16:creationId xmlns:a16="http://schemas.microsoft.com/office/drawing/2014/main" id="{6D69C179-397E-8340-BCAB-CE1F52278CD0}"/>
              </a:ext>
            </a:extLst>
          </p:cNvPr>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sp>
        <p:nvSpPr>
          <p:cNvPr id="14" name="Footer Placeholder 13">
            <a:extLst>
              <a:ext uri="{FF2B5EF4-FFF2-40B4-BE49-F238E27FC236}">
                <a16:creationId xmlns:a16="http://schemas.microsoft.com/office/drawing/2014/main" id="{27C4457B-C7A7-8247-AC29-2D761B9E9209}"/>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76753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
        <p:nvSpPr>
          <p:cNvPr id="7" name="Footer Placeholder 13">
            <a:extLst>
              <a:ext uri="{FF2B5EF4-FFF2-40B4-BE49-F238E27FC236}">
                <a16:creationId xmlns:a16="http://schemas.microsoft.com/office/drawing/2014/main" id="{3169848E-31B1-0441-8A62-12174CD9C422}"/>
              </a:ext>
            </a:extLst>
          </p:cNvPr>
          <p:cNvSpPr txBox="1">
            <a:spLocks/>
          </p:cNvSpPr>
          <p:nvPr userDrawn="1"/>
        </p:nvSpPr>
        <p:spPr>
          <a:xfrm>
            <a:off x="136456" y="6356350"/>
            <a:ext cx="8016944" cy="365125"/>
          </a:xfrm>
          <a:prstGeom prst="rect">
            <a:avLst/>
          </a:prstGeom>
        </p:spPr>
        <p:txBody>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Title of section in the footer for accessible purposes</a:t>
            </a:r>
          </a:p>
        </p:txBody>
      </p:sp>
    </p:spTree>
    <p:extLst>
      <p:ext uri="{BB962C8B-B14F-4D97-AF65-F5344CB8AC3E}">
        <p14:creationId xmlns:p14="http://schemas.microsoft.com/office/powerpoint/2010/main" val="1888109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82100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095116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689202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533685"/>
            <a:ext cx="10515600" cy="211659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pic>
        <p:nvPicPr>
          <p:cNvPr id="14" name="Picture 13" descr="NASP Logo">
            <a:extLst>
              <a:ext uri="{FF2B5EF4-FFF2-40B4-BE49-F238E27FC236}">
                <a16:creationId xmlns:a16="http://schemas.microsoft.com/office/drawing/2014/main" id="{77DE14E2-9414-7040-89CD-5B752705B9B8}"/>
              </a:ext>
            </a:extLst>
          </p:cNvPr>
          <p:cNvPicPr>
            <a:picLocks noChangeAspect="1"/>
          </p:cNvPicPr>
          <p:nvPr userDrawn="1"/>
        </p:nvPicPr>
        <p:blipFill>
          <a:blip r:embed="rId17"/>
          <a:stretch>
            <a:fillRect/>
          </a:stretch>
        </p:blipFill>
        <p:spPr>
          <a:xfrm>
            <a:off x="136456" y="189690"/>
            <a:ext cx="2028846" cy="1115865"/>
          </a:xfrm>
          <a:prstGeom prst="rect">
            <a:avLst/>
          </a:prstGeom>
        </p:spPr>
      </p:pic>
      <p:sp>
        <p:nvSpPr>
          <p:cNvPr id="15" name="Title Placeholder 14">
            <a:extLst>
              <a:ext uri="{FF2B5EF4-FFF2-40B4-BE49-F238E27FC236}">
                <a16:creationId xmlns:a16="http://schemas.microsoft.com/office/drawing/2014/main" id="{36ABE94B-FBB6-8C47-BDA6-368562A8F6A4}"/>
              </a:ext>
            </a:extLst>
          </p:cNvPr>
          <p:cNvSpPr>
            <a:spLocks noGrp="1"/>
          </p:cNvSpPr>
          <p:nvPr>
            <p:ph type="title"/>
          </p:nvPr>
        </p:nvSpPr>
        <p:spPr>
          <a:xfrm>
            <a:off x="838200" y="1389246"/>
            <a:ext cx="10515600" cy="927996"/>
          </a:xfrm>
          <a:prstGeom prst="rect">
            <a:avLst/>
          </a:prstGeom>
          <a:solidFill>
            <a:schemeClr val="bg1"/>
          </a:solidFill>
        </p:spPr>
        <p:txBody>
          <a:bodyPr vert="horz" lIns="91440" tIns="45720" rIns="91440" bIns="45720" rtlCol="0" anchor="b">
            <a:noAutofit/>
          </a:bodyPr>
          <a:lstStyle/>
          <a:p>
            <a:r>
              <a:rPr lang="en-US"/>
              <a:t>Click to edit Master title style</a:t>
            </a:r>
          </a:p>
        </p:txBody>
      </p:sp>
      <p:sp>
        <p:nvSpPr>
          <p:cNvPr id="17" name="Rectangle 16">
            <a:extLst>
              <a:ext uri="{FF2B5EF4-FFF2-40B4-BE49-F238E27FC236}">
                <a16:creationId xmlns:a16="http://schemas.microsoft.com/office/drawing/2014/main" id="{714C5D19-848C-E541-B1DD-45B6A08E08C2}"/>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332B12-B46C-264C-A83E-EEBA4DD55853}"/>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3">
            <a:extLst>
              <a:ext uri="{FF2B5EF4-FFF2-40B4-BE49-F238E27FC236}">
                <a16:creationId xmlns:a16="http://schemas.microsoft.com/office/drawing/2014/main" id="{04534C4F-6370-BC43-8B4E-B5148E347E24}"/>
              </a:ext>
            </a:extLst>
          </p:cNvPr>
          <p:cNvSpPr>
            <a:spLocks noGrp="1"/>
          </p:cNvSpPr>
          <p:nvPr>
            <p:ph type="ftr" sz="quarter" idx="3"/>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3113447324"/>
      </p:ext>
    </p:extLst>
  </p:cSld>
  <p:clrMap bg1="lt1" tx1="dk1" bg2="lt2" tx2="dk2" accent1="accent1" accent2="accent2" accent3="accent3" accent4="accent4" accent5="accent5" accent6="accent6" hlink="hlink" folHlink="folHlink"/>
  <p:sldLayoutIdLst>
    <p:sldLayoutId id="2147483758" r:id="rId1"/>
    <p:sldLayoutId id="2147483884" r:id="rId2"/>
    <p:sldLayoutId id="2147483759" r:id="rId3"/>
    <p:sldLayoutId id="2147483885" r:id="rId4"/>
    <p:sldLayoutId id="2147483886"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4273" r:id="rId15"/>
  </p:sldLayoutIdLst>
  <p:hf hdr="0" dt="0"/>
  <p:txStyles>
    <p:titleStyle>
      <a:lvl1pPr algn="l" defTabSz="914400" rtl="0" eaLnBrk="1" latinLnBrk="0" hangingPunct="1">
        <a:lnSpc>
          <a:spcPct val="90000"/>
        </a:lnSpc>
        <a:spcBef>
          <a:spcPct val="0"/>
        </a:spcBef>
        <a:buNone/>
        <a:defRPr sz="4000" kern="1200">
          <a:solidFill>
            <a:srgbClr val="EF4D8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E3A4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23A503-6831-4E3B-93D7-E221E42B20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1F8FD0-AFEA-4509-AC66-2F904BC0F7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9A2A2E-82F5-4ECC-9014-B97F8FEC71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F61C5-A3B4-4316-A906-70470B231177}" type="datetimeFigureOut">
              <a:rPr lang="en-GB" smtClean="0"/>
              <a:t>04/10/2023</a:t>
            </a:fld>
            <a:endParaRPr lang="en-GB"/>
          </a:p>
        </p:txBody>
      </p:sp>
      <p:sp>
        <p:nvSpPr>
          <p:cNvPr id="5" name="Footer Placeholder 4">
            <a:extLst>
              <a:ext uri="{FF2B5EF4-FFF2-40B4-BE49-F238E27FC236}">
                <a16:creationId xmlns:a16="http://schemas.microsoft.com/office/drawing/2014/main" id="{EC65B9F5-9829-47FC-A513-DD4DC8B8FE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4229965-D871-4B97-A444-6FD82DF059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890AE-B5A2-4327-8E29-2E9676F65EFE}" type="slidenum">
              <a:rPr lang="en-GB" smtClean="0"/>
              <a:t>‹#›</a:t>
            </a:fld>
            <a:endParaRPr lang="en-GB"/>
          </a:p>
        </p:txBody>
      </p:sp>
    </p:spTree>
    <p:extLst>
      <p:ext uri="{BB962C8B-B14F-4D97-AF65-F5344CB8AC3E}">
        <p14:creationId xmlns:p14="http://schemas.microsoft.com/office/powerpoint/2010/main" val="3079396072"/>
      </p:ext>
    </p:extLst>
  </p:cSld>
  <p:clrMap bg1="lt1" tx1="dk1" bg2="lt2" tx2="dk2" accent1="accent1" accent2="accent2" accent3="accent3" accent4="accent4" accent5="accent5" accent6="accent6" hlink="hlink" folHlink="folHlink"/>
  <p:sldLayoutIdLst>
    <p:sldLayoutId id="2147483816" r:id="rId1"/>
    <p:sldLayoutId id="2147483756" r:id="rId2"/>
    <p:sldLayoutId id="2147483817" r:id="rId3"/>
    <p:sldLayoutId id="2147483818" r:id="rId4"/>
    <p:sldLayoutId id="2147483819" r:id="rId5"/>
    <p:sldLayoutId id="2147483820" r:id="rId6"/>
    <p:sldLayoutId id="2147483814" r:id="rId7"/>
    <p:sldLayoutId id="2147483822" r:id="rId8"/>
    <p:sldLayoutId id="2147483823" r:id="rId9"/>
    <p:sldLayoutId id="2147483824" r:id="rId10"/>
    <p:sldLayoutId id="2147483825" r:id="rId11"/>
    <p:sldLayoutId id="2147483752" r:id="rId12"/>
    <p:sldLayoutId id="2147483754" r:id="rId13"/>
    <p:sldLayoutId id="21474842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F85F38-4D82-0799-4DEB-0C4DE42757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7A16BD2-CB70-7EF7-01BB-E3CB1F66DD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A71A06B-4DD6-AB29-4C49-00465A143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A4601-F3ED-4E5C-99A8-6D1EAF5C80FE}" type="datetimeFigureOut">
              <a:rPr lang="en-GB" smtClean="0"/>
              <a:t>04/10/2023</a:t>
            </a:fld>
            <a:endParaRPr lang="en-GB"/>
          </a:p>
        </p:txBody>
      </p:sp>
      <p:sp>
        <p:nvSpPr>
          <p:cNvPr id="5" name="Footer Placeholder 4">
            <a:extLst>
              <a:ext uri="{FF2B5EF4-FFF2-40B4-BE49-F238E27FC236}">
                <a16:creationId xmlns:a16="http://schemas.microsoft.com/office/drawing/2014/main" id="{E07905AC-72FD-0799-7B2D-206016935F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529B7F9-D1A8-DE4B-9BD2-0BFFFBD41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9879D7-095B-4A5C-84EE-0A09A4FADEA1}" type="slidenum">
              <a:rPr lang="en-GB" smtClean="0"/>
              <a:t>‹#›</a:t>
            </a:fld>
            <a:endParaRPr lang="en-GB"/>
          </a:p>
        </p:txBody>
      </p:sp>
    </p:spTree>
    <p:extLst>
      <p:ext uri="{BB962C8B-B14F-4D97-AF65-F5344CB8AC3E}">
        <p14:creationId xmlns:p14="http://schemas.microsoft.com/office/powerpoint/2010/main" val="3267684020"/>
      </p:ext>
    </p:extLst>
  </p:cSld>
  <p:clrMap bg1="lt1" tx1="dk1" bg2="lt2" tx2="dk2" accent1="accent1" accent2="accent2" accent3="accent3" accent4="accent4" accent5="accent5" accent6="accent6" hlink="hlink" folHlink="folHlink"/>
  <p:sldLayoutIdLst>
    <p:sldLayoutId id="2147483649" r:id="rId1"/>
    <p:sldLayoutId id="2147484260" r:id="rId2"/>
    <p:sldLayoutId id="2147483651" r:id="rId3"/>
    <p:sldLayoutId id="2147483652" r:id="rId4"/>
    <p:sldLayoutId id="2147483653" r:id="rId5"/>
    <p:sldLayoutId id="2147483654" r:id="rId6"/>
    <p:sldLayoutId id="2147484261" r:id="rId7"/>
    <p:sldLayoutId id="2147484262" r:id="rId8"/>
    <p:sldLayoutId id="2147484263" r:id="rId9"/>
    <p:sldLayoutId id="2147483658" r:id="rId10"/>
    <p:sldLayoutId id="21474842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7C4580-94B0-C844-A124-B0F0540536AD}"/>
              </a:ext>
            </a:extLst>
          </p:cNvPr>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68B78B-8985-4749-B057-0A7834B1ECDE}"/>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A picture containing text, clipart&#10;&#10;Description automatically generated">
            <a:extLst>
              <a:ext uri="{FF2B5EF4-FFF2-40B4-BE49-F238E27FC236}">
                <a16:creationId xmlns:a16="http://schemas.microsoft.com/office/drawing/2014/main" id="{10334DF3-3A7C-D842-A02E-0C2298594D66}"/>
              </a:ext>
            </a:extLst>
          </p:cNvPr>
          <p:cNvPicPr>
            <a:picLocks noChangeAspect="1"/>
          </p:cNvPicPr>
          <p:nvPr userDrawn="1"/>
        </p:nvPicPr>
        <p:blipFill>
          <a:blip r:embed="rId4"/>
          <a:stretch>
            <a:fillRect/>
          </a:stretch>
        </p:blipFill>
        <p:spPr>
          <a:xfrm>
            <a:off x="8378092" y="5511800"/>
            <a:ext cx="3813908" cy="1346200"/>
          </a:xfrm>
          <a:prstGeom prst="rect">
            <a:avLst/>
          </a:prstGeom>
        </p:spPr>
      </p:pic>
    </p:spTree>
    <p:extLst>
      <p:ext uri="{BB962C8B-B14F-4D97-AF65-F5344CB8AC3E}">
        <p14:creationId xmlns:p14="http://schemas.microsoft.com/office/powerpoint/2010/main" val="2832491239"/>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914400" rtl="0" eaLnBrk="1" latinLnBrk="0" hangingPunct="1">
        <a:lnSpc>
          <a:spcPct val="90000"/>
        </a:lnSpc>
        <a:spcBef>
          <a:spcPct val="0"/>
        </a:spcBef>
        <a:buNone/>
        <a:defRPr sz="4400" b="1" kern="1200">
          <a:solidFill>
            <a:srgbClr val="F9630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01F4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01F4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01F4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01F4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01F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hyperlink" Target="mailto:meenakshi.brewster@maryland.go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2.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4.xml"/><Relationship Id="rId7" Type="http://schemas.openxmlformats.org/officeDocument/2006/relationships/image" Target="../media/image39.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1E27-888D-CE42-A541-F5A60BCD3933}"/>
              </a:ext>
            </a:extLst>
          </p:cNvPr>
          <p:cNvSpPr>
            <a:spLocks noGrp="1"/>
          </p:cNvSpPr>
          <p:nvPr>
            <p:ph type="ctrTitle"/>
          </p:nvPr>
        </p:nvSpPr>
        <p:spPr>
          <a:xfrm>
            <a:off x="3015049" y="3429000"/>
            <a:ext cx="7228702" cy="1176053"/>
          </a:xfrm>
        </p:spPr>
        <p:txBody>
          <a:bodyPr/>
          <a:lstStyle/>
          <a:p>
            <a:r>
              <a:rPr lang="en-US" sz="3200" b="1" dirty="0">
                <a:solidFill>
                  <a:srgbClr val="006EAB"/>
                </a:solidFill>
                <a:latin typeface="Trebuchet MS"/>
              </a:rPr>
              <a:t>NASP International Webinar: How Clinicians Can be Agents of Change</a:t>
            </a:r>
          </a:p>
          <a:p>
            <a:br>
              <a:rPr lang="en-US" dirty="0"/>
            </a:br>
            <a:endParaRPr lang="en-US" sz="1500" dirty="0">
              <a:solidFill>
                <a:srgbClr val="000000"/>
              </a:solidFill>
              <a:ea typeface="+mj-lt"/>
              <a:cs typeface="+mj-lt"/>
            </a:endParaRPr>
          </a:p>
        </p:txBody>
      </p:sp>
      <p:sp>
        <p:nvSpPr>
          <p:cNvPr id="3" name="Subtitle 2">
            <a:extLst>
              <a:ext uri="{FF2B5EF4-FFF2-40B4-BE49-F238E27FC236}">
                <a16:creationId xmlns:a16="http://schemas.microsoft.com/office/drawing/2014/main" id="{F349D048-292A-F443-9F15-3F0A1521906C}"/>
              </a:ext>
            </a:extLst>
          </p:cNvPr>
          <p:cNvSpPr>
            <a:spLocks noGrp="1"/>
          </p:cNvSpPr>
          <p:nvPr>
            <p:ph type="subTitle" idx="1"/>
          </p:nvPr>
        </p:nvSpPr>
        <p:spPr>
          <a:xfrm>
            <a:off x="3015049" y="4740165"/>
            <a:ext cx="5261704" cy="1286412"/>
          </a:xfrm>
        </p:spPr>
        <p:txBody>
          <a:bodyPr vert="horz" lIns="91440" tIns="45720" rIns="91440" bIns="45720" rtlCol="0" anchor="t">
            <a:noAutofit/>
          </a:bodyPr>
          <a:lstStyle/>
          <a:p>
            <a:pPr marL="171450" indent="-171450">
              <a:buFont typeface="Arial" panose="020B0604020202020204" pitchFamily="34" charset="0"/>
              <a:buChar char="•"/>
              <a:tabLst>
                <a:tab pos="457200" algn="l"/>
              </a:tabLst>
            </a:pPr>
            <a:r>
              <a:rPr lang="en-GB" sz="1600" b="0" i="0" dirty="0">
                <a:solidFill>
                  <a:srgbClr val="000000"/>
                </a:solidFill>
                <a:effectLst/>
                <a:latin typeface="Trebuchet MS" panose="020B0703020202090204" pitchFamily="34" charset="0"/>
              </a:rPr>
              <a:t>Dr Meena Brewster (US)</a:t>
            </a:r>
          </a:p>
          <a:p>
            <a:pPr marL="171450" indent="-171450">
              <a:buFont typeface="Arial" panose="020B0604020202020204" pitchFamily="34" charset="0"/>
              <a:buChar char="•"/>
              <a:tabLst>
                <a:tab pos="457200" algn="l"/>
              </a:tabLst>
            </a:pPr>
            <a:r>
              <a:rPr lang="en-GB" sz="1600" b="0" i="0" dirty="0">
                <a:solidFill>
                  <a:srgbClr val="000000"/>
                </a:solidFill>
                <a:effectLst/>
                <a:latin typeface="Trebuchet MS" panose="020B0703020202090204" pitchFamily="34" charset="0"/>
              </a:rPr>
              <a:t>Dr James Ibrahim (AUS)</a:t>
            </a:r>
          </a:p>
          <a:p>
            <a:pPr marL="171450" indent="-171450">
              <a:buFont typeface="Arial" panose="020B0604020202020204" pitchFamily="34" charset="0"/>
              <a:buChar char="•"/>
              <a:tabLst>
                <a:tab pos="457200" algn="l"/>
              </a:tabLst>
            </a:pPr>
            <a:r>
              <a:rPr lang="en-GB" sz="1600" b="0" i="0" dirty="0">
                <a:solidFill>
                  <a:srgbClr val="000000"/>
                </a:solidFill>
                <a:effectLst/>
                <a:latin typeface="Trebuchet MS" panose="020B0703020202090204" pitchFamily="34" charset="0"/>
              </a:rPr>
              <a:t>Prof. Kheng Hock Lee (Singapore)</a:t>
            </a:r>
            <a:endParaRPr lang="en-GB" sz="1600" i="1" dirty="0">
              <a:solidFill>
                <a:schemeClr val="tx1"/>
              </a:solidFill>
              <a:latin typeface="Trebuchet MS"/>
              <a:ea typeface="Calibri" panose="020F0502020204030204" pitchFamily="34" charset="0"/>
              <a:cs typeface="Arial"/>
            </a:endParaRPr>
          </a:p>
          <a:p>
            <a:pPr>
              <a:lnSpc>
                <a:spcPct val="100000"/>
              </a:lnSpc>
            </a:pPr>
            <a:endParaRPr lang="en-GB" sz="1400" i="1" dirty="0">
              <a:solidFill>
                <a:schemeClr val="tx1"/>
              </a:solidFill>
              <a:effectLst/>
              <a:latin typeface="Trebuchet MS"/>
              <a:ea typeface="Calibri" panose="020F0502020204030204" pitchFamily="34" charset="0"/>
              <a:cs typeface="Arial"/>
            </a:endParaRPr>
          </a:p>
          <a:p>
            <a:pPr lvl="0">
              <a:spcAft>
                <a:spcPts val="1200"/>
              </a:spcAft>
              <a:buSzPts val="1000"/>
              <a:tabLst>
                <a:tab pos="457200" algn="l"/>
              </a:tabLst>
            </a:pPr>
            <a:endParaRPr lang="en-GB" sz="1400" i="1" dirty="0">
              <a:solidFill>
                <a:srgbClr val="242424"/>
              </a:solidFill>
              <a:effectLst/>
              <a:latin typeface="Trebuchet MS"/>
              <a:ea typeface="Calibri" panose="020F0502020204030204" pitchFamily="34" charset="0"/>
              <a:cs typeface="Calibri" panose="020F0502020204030204" pitchFamily="34" charset="0"/>
            </a:endParaRPr>
          </a:p>
          <a:p>
            <a:endParaRPr lang="en-GB" sz="1400" i="1" dirty="0">
              <a:effectLst/>
              <a:latin typeface="Trebuchet MS"/>
              <a:ea typeface="Calibri" panose="020F0502020204030204" pitchFamily="34" charset="0"/>
              <a:cs typeface="Calibri" panose="020F0502020204030204" pitchFamily="34" charset="0"/>
            </a:endParaRPr>
          </a:p>
          <a:p>
            <a:pPr>
              <a:spcAft>
                <a:spcPts val="1200"/>
              </a:spcAft>
              <a:buSzPts val="1000"/>
              <a:defRPr/>
            </a:pPr>
            <a:endParaRPr lang="en-GB" sz="1400" b="0" i="1" u="none" strike="noStrike" kern="1200" cap="none" spc="0" normalizeH="0" baseline="0" noProof="0" dirty="0">
              <a:ln>
                <a:noFill/>
              </a:ln>
              <a:solidFill>
                <a:srgbClr val="242424"/>
              </a:solidFill>
              <a:effectLst/>
              <a:uLnTx/>
              <a:uFillTx/>
              <a:latin typeface="Trebuchet MS"/>
              <a:cs typeface="Calibri" panose="020F0502020204030204" pitchFamily="34" charset="0"/>
            </a:endParaRPr>
          </a:p>
          <a:p>
            <a:pPr>
              <a:defRPr/>
            </a:pPr>
            <a:endParaRPr lang="en-GB" sz="1400" i="1" dirty="0">
              <a:latin typeface="Trebuchet MS"/>
              <a:cs typeface="Calibri" panose="020F0502020204030204" pitchFamily="34" charset="0"/>
            </a:endParaRPr>
          </a:p>
          <a:p>
            <a:pPr>
              <a:defRPr/>
            </a:pPr>
            <a:endParaRPr lang="en-US" sz="1400" i="1" dirty="0">
              <a:latin typeface="Trebuchet MS" panose="020B0703020202090204" pitchFamily="34" charset="0"/>
            </a:endParaRPr>
          </a:p>
          <a:p>
            <a:pPr>
              <a:defRPr/>
            </a:pPr>
            <a:endParaRPr lang="en-US" sz="1400" i="1" dirty="0">
              <a:latin typeface="Trebuchet MS" panose="020B0703020202090204" pitchFamily="34" charset="0"/>
            </a:endParaRPr>
          </a:p>
        </p:txBody>
      </p:sp>
    </p:spTree>
    <p:extLst>
      <p:ext uri="{BB962C8B-B14F-4D97-AF65-F5344CB8AC3E}">
        <p14:creationId xmlns:p14="http://schemas.microsoft.com/office/powerpoint/2010/main" val="3237793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282e10c7012_0_34"/>
          <p:cNvSpPr>
            <a:spLocks noGrp="1"/>
          </p:cNvSpPr>
          <p:nvPr>
            <p:ph type="sldNum" idx="12"/>
          </p:nvPr>
        </p:nvSpPr>
        <p:spPr>
          <a:xfrm>
            <a:off x="11711409" y="6418851"/>
            <a:ext cx="403200" cy="365200"/>
          </a:xfrm>
          <a:prstGeom prst="ellipse">
            <a:avLst/>
          </a:prstGeom>
        </p:spPr>
        <p:txBody>
          <a:bodyPr spcFirstLastPara="1" vert="horz" wrap="square" lIns="91433" tIns="45700" rIns="91433" bIns="45700" rtlCol="0" anchor="ctr" anchorCtr="0">
            <a:noAutofit/>
          </a:bodyPr>
          <a:lstStyle/>
          <a:p>
            <a:fld id="{00000000-1234-1234-1234-123412341234}" type="slidenum">
              <a:rPr lang="en-US"/>
              <a:pPr/>
              <a:t>10</a:t>
            </a:fld>
            <a:endParaRPr/>
          </a:p>
        </p:txBody>
      </p:sp>
      <p:sp>
        <p:nvSpPr>
          <p:cNvPr id="100" name="Google Shape;100;g282e10c7012_0_34"/>
          <p:cNvSpPr txBox="1"/>
          <p:nvPr/>
        </p:nvSpPr>
        <p:spPr>
          <a:xfrm>
            <a:off x="355533" y="1062567"/>
            <a:ext cx="8396000" cy="5436400"/>
          </a:xfrm>
          <a:prstGeom prst="rect">
            <a:avLst/>
          </a:prstGeom>
          <a:noFill/>
          <a:ln>
            <a:noFill/>
          </a:ln>
        </p:spPr>
        <p:txBody>
          <a:bodyPr spcFirstLastPara="1" wrap="square" lIns="121900" tIns="60933" rIns="121900" bIns="60933" anchor="t" anchorCtr="0">
            <a:noAutofit/>
          </a:bodyPr>
          <a:lstStyle/>
          <a:p>
            <a:pPr>
              <a:lnSpc>
                <a:spcPct val="70000"/>
              </a:lnSpc>
              <a:spcBef>
                <a:spcPts val="1333"/>
              </a:spcBef>
              <a:buSzPts val="523"/>
            </a:pPr>
            <a:r>
              <a:rPr lang="en-US" sz="2572" b="1">
                <a:latin typeface="Calibri"/>
                <a:ea typeface="Calibri"/>
                <a:cs typeface="Calibri"/>
                <a:sym typeface="Calibri"/>
              </a:rPr>
              <a:t>Registration &amp; Check-In</a:t>
            </a:r>
            <a:endParaRPr sz="2572" b="1">
              <a:solidFill>
                <a:srgbClr val="000000"/>
              </a:solidFill>
              <a:latin typeface="Calibri"/>
              <a:ea typeface="Calibri"/>
              <a:cs typeface="Calibri"/>
              <a:sym typeface="Calibri"/>
            </a:endParaRPr>
          </a:p>
          <a:p>
            <a:pPr marL="609585" indent="-468195">
              <a:lnSpc>
                <a:spcPct val="70000"/>
              </a:lnSpc>
              <a:buClr>
                <a:srgbClr val="000000"/>
              </a:buClr>
              <a:buSzPts val="1930"/>
              <a:buFont typeface="Calibri"/>
              <a:buChar char="•"/>
            </a:pPr>
            <a:r>
              <a:rPr lang="en-US" sz="2572">
                <a:latin typeface="Calibri"/>
                <a:ea typeface="Calibri"/>
                <a:cs typeface="Calibri"/>
                <a:sym typeface="Calibri"/>
              </a:rPr>
              <a:t>Across multiple service providers</a:t>
            </a:r>
            <a:endParaRPr sz="2572">
              <a:solidFill>
                <a:srgbClr val="000000"/>
              </a:solidFill>
              <a:latin typeface="Calibri"/>
              <a:ea typeface="Calibri"/>
              <a:cs typeface="Calibri"/>
              <a:sym typeface="Calibri"/>
            </a:endParaRPr>
          </a:p>
          <a:p>
            <a:pPr marL="609585" indent="-468195">
              <a:lnSpc>
                <a:spcPct val="70000"/>
              </a:lnSpc>
              <a:buClr>
                <a:srgbClr val="000000"/>
              </a:buClr>
              <a:buSzPts val="1930"/>
              <a:buChar char="•"/>
            </a:pPr>
            <a:r>
              <a:rPr lang="en-US" sz="2572">
                <a:latin typeface="Calibri"/>
                <a:ea typeface="Calibri"/>
                <a:cs typeface="Calibri"/>
                <a:sym typeface="Calibri"/>
              </a:rPr>
              <a:t>Any digital device</a:t>
            </a:r>
            <a:endParaRPr sz="2572">
              <a:solidFill>
                <a:srgbClr val="000000"/>
              </a:solidFill>
              <a:latin typeface="Calibri"/>
              <a:ea typeface="Calibri"/>
              <a:cs typeface="Calibri"/>
              <a:sym typeface="Calibri"/>
            </a:endParaRPr>
          </a:p>
          <a:p>
            <a:pPr marL="609585" indent="-468195">
              <a:lnSpc>
                <a:spcPct val="70000"/>
              </a:lnSpc>
              <a:buClr>
                <a:srgbClr val="000000"/>
              </a:buClr>
              <a:buSzPts val="1930"/>
              <a:buChar char="•"/>
            </a:pPr>
            <a:r>
              <a:rPr lang="en-US" sz="2572">
                <a:latin typeface="Calibri"/>
                <a:ea typeface="Calibri"/>
                <a:cs typeface="Calibri"/>
                <a:sym typeface="Calibri"/>
              </a:rPr>
              <a:t>No downloads required</a:t>
            </a:r>
            <a:endParaRPr sz="1373">
              <a:solidFill>
                <a:srgbClr val="000000"/>
              </a:solidFill>
              <a:latin typeface="Calibri"/>
              <a:ea typeface="Calibri"/>
              <a:cs typeface="Calibri"/>
              <a:sym typeface="Calibri"/>
            </a:endParaRPr>
          </a:p>
          <a:p>
            <a:pPr>
              <a:buSzPts val="523"/>
            </a:pPr>
            <a:r>
              <a:rPr lang="en-US" sz="2572" b="1">
                <a:latin typeface="Calibri"/>
                <a:ea typeface="Calibri"/>
                <a:cs typeface="Calibri"/>
                <a:sym typeface="Calibri"/>
              </a:rPr>
              <a:t>Directory of Community Services</a:t>
            </a:r>
            <a:endParaRPr sz="2572" b="1">
              <a:solidFill>
                <a:srgbClr val="000000"/>
              </a:solidFill>
              <a:latin typeface="Calibri"/>
              <a:ea typeface="Calibri"/>
              <a:cs typeface="Calibri"/>
              <a:sym typeface="Calibri"/>
            </a:endParaRPr>
          </a:p>
          <a:p>
            <a:pPr marL="609585" indent="-468195">
              <a:lnSpc>
                <a:spcPct val="70000"/>
              </a:lnSpc>
              <a:buClr>
                <a:srgbClr val="000000"/>
              </a:buClr>
              <a:buSzPts val="1930"/>
              <a:buChar char="•"/>
            </a:pPr>
            <a:r>
              <a:rPr lang="en-US" sz="2572">
                <a:latin typeface="Calibri"/>
                <a:ea typeface="Calibri"/>
                <a:cs typeface="Calibri"/>
                <a:sym typeface="Calibri"/>
              </a:rPr>
              <a:t>Time efficient</a:t>
            </a:r>
            <a:endParaRPr sz="2572">
              <a:solidFill>
                <a:srgbClr val="000000"/>
              </a:solidFill>
              <a:latin typeface="Calibri"/>
              <a:ea typeface="Calibri"/>
              <a:cs typeface="Calibri"/>
              <a:sym typeface="Calibri"/>
            </a:endParaRPr>
          </a:p>
          <a:p>
            <a:pPr marL="609585" indent="-468195">
              <a:lnSpc>
                <a:spcPct val="70000"/>
              </a:lnSpc>
              <a:buClr>
                <a:srgbClr val="000000"/>
              </a:buClr>
              <a:buSzPts val="1930"/>
              <a:buChar char="•"/>
            </a:pPr>
            <a:r>
              <a:rPr lang="en-US" sz="2572">
                <a:latin typeface="Calibri"/>
                <a:ea typeface="Calibri"/>
                <a:cs typeface="Calibri"/>
                <a:sym typeface="Calibri"/>
              </a:rPr>
              <a:t>User-friendly</a:t>
            </a:r>
            <a:endParaRPr sz="2572">
              <a:solidFill>
                <a:srgbClr val="000000"/>
              </a:solidFill>
              <a:latin typeface="Calibri"/>
              <a:ea typeface="Calibri"/>
              <a:cs typeface="Calibri"/>
              <a:sym typeface="Calibri"/>
            </a:endParaRPr>
          </a:p>
          <a:p>
            <a:pPr marL="609585" indent="-468195">
              <a:lnSpc>
                <a:spcPct val="70000"/>
              </a:lnSpc>
              <a:buClr>
                <a:srgbClr val="000000"/>
              </a:buClr>
              <a:buSzPts val="1930"/>
              <a:buChar char="•"/>
            </a:pPr>
            <a:r>
              <a:rPr lang="en-US" sz="2572">
                <a:latin typeface="Calibri"/>
                <a:ea typeface="Calibri"/>
                <a:cs typeface="Calibri"/>
                <a:sym typeface="Calibri"/>
              </a:rPr>
              <a:t>Browse descriptions &amp; availability</a:t>
            </a:r>
            <a:endParaRPr sz="2572">
              <a:solidFill>
                <a:srgbClr val="000000"/>
              </a:solidFill>
              <a:latin typeface="Calibri"/>
              <a:ea typeface="Calibri"/>
              <a:cs typeface="Calibri"/>
              <a:sym typeface="Calibri"/>
            </a:endParaRPr>
          </a:p>
          <a:p>
            <a:pPr>
              <a:lnSpc>
                <a:spcPct val="70000"/>
              </a:lnSpc>
              <a:buSzPts val="523"/>
            </a:pPr>
            <a:endParaRPr sz="1373">
              <a:latin typeface="Calibri"/>
              <a:ea typeface="Calibri"/>
              <a:cs typeface="Calibri"/>
              <a:sym typeface="Calibri"/>
            </a:endParaRPr>
          </a:p>
          <a:p>
            <a:pPr>
              <a:lnSpc>
                <a:spcPct val="70000"/>
              </a:lnSpc>
              <a:buSzPts val="523"/>
            </a:pPr>
            <a:r>
              <a:rPr lang="en-US" sz="2572" b="1">
                <a:solidFill>
                  <a:schemeClr val="dk1"/>
                </a:solidFill>
                <a:latin typeface="Calibri"/>
                <a:ea typeface="Calibri"/>
                <a:cs typeface="Calibri"/>
                <a:sym typeface="Calibri"/>
              </a:rPr>
              <a:t>Social Prescribing (made easy!)</a:t>
            </a:r>
            <a:endParaRPr sz="2572" b="1">
              <a:solidFill>
                <a:schemeClr val="dk1"/>
              </a:solidFill>
              <a:latin typeface="Calibri"/>
              <a:ea typeface="Calibri"/>
              <a:cs typeface="Calibri"/>
              <a:sym typeface="Calibri"/>
            </a:endParaRPr>
          </a:p>
          <a:p>
            <a:pPr marL="609585" indent="-468195">
              <a:lnSpc>
                <a:spcPct val="70000"/>
              </a:lnSpc>
              <a:buClr>
                <a:schemeClr val="dk1"/>
              </a:buClr>
              <a:buSzPts val="1930"/>
              <a:buChar char="•"/>
            </a:pPr>
            <a:r>
              <a:rPr lang="en-US" sz="2572">
                <a:solidFill>
                  <a:schemeClr val="dk1"/>
                </a:solidFill>
                <a:latin typeface="Calibri"/>
                <a:ea typeface="Calibri"/>
                <a:cs typeface="Calibri"/>
                <a:sym typeface="Calibri"/>
              </a:rPr>
              <a:t>Prescribed or self-referral</a:t>
            </a:r>
            <a:endParaRPr sz="2572">
              <a:solidFill>
                <a:schemeClr val="dk1"/>
              </a:solidFill>
              <a:latin typeface="Calibri"/>
              <a:ea typeface="Calibri"/>
              <a:cs typeface="Calibri"/>
              <a:sym typeface="Calibri"/>
            </a:endParaRPr>
          </a:p>
          <a:p>
            <a:pPr marL="609585" indent="-468195">
              <a:lnSpc>
                <a:spcPct val="70000"/>
              </a:lnSpc>
              <a:buClr>
                <a:schemeClr val="dk1"/>
              </a:buClr>
              <a:buSzPts val="1930"/>
              <a:buChar char="•"/>
            </a:pPr>
            <a:r>
              <a:rPr lang="en-US" sz="2572">
                <a:solidFill>
                  <a:schemeClr val="dk1"/>
                </a:solidFill>
                <a:latin typeface="Calibri"/>
                <a:ea typeface="Calibri"/>
                <a:cs typeface="Calibri"/>
                <a:sym typeface="Calibri"/>
              </a:rPr>
              <a:t>Prescriber notes &amp; mark special needs</a:t>
            </a:r>
            <a:endParaRPr sz="2572">
              <a:solidFill>
                <a:schemeClr val="dk1"/>
              </a:solidFill>
              <a:latin typeface="Calibri"/>
              <a:ea typeface="Calibri"/>
              <a:cs typeface="Calibri"/>
              <a:sym typeface="Calibri"/>
            </a:endParaRPr>
          </a:p>
          <a:p>
            <a:pPr marL="609585" indent="-468195">
              <a:lnSpc>
                <a:spcPct val="70000"/>
              </a:lnSpc>
              <a:buClr>
                <a:schemeClr val="dk1"/>
              </a:buClr>
              <a:buSzPts val="1930"/>
              <a:buChar char="•"/>
            </a:pPr>
            <a:r>
              <a:rPr lang="en-US" sz="2572">
                <a:solidFill>
                  <a:schemeClr val="dk1"/>
                </a:solidFill>
                <a:latin typeface="Calibri"/>
                <a:ea typeface="Calibri"/>
                <a:cs typeface="Calibri"/>
                <a:sym typeface="Calibri"/>
              </a:rPr>
              <a:t>Scheduling mechanism</a:t>
            </a:r>
            <a:endParaRPr sz="2572">
              <a:solidFill>
                <a:schemeClr val="dk1"/>
              </a:solidFill>
              <a:latin typeface="Calibri"/>
              <a:ea typeface="Calibri"/>
              <a:cs typeface="Calibri"/>
              <a:sym typeface="Calibri"/>
            </a:endParaRPr>
          </a:p>
          <a:p>
            <a:pPr marL="609585" indent="-468195">
              <a:lnSpc>
                <a:spcPct val="70000"/>
              </a:lnSpc>
              <a:buClr>
                <a:schemeClr val="dk1"/>
              </a:buClr>
              <a:buSzPts val="1930"/>
              <a:buChar char="•"/>
            </a:pPr>
            <a:r>
              <a:rPr lang="en-US" sz="2572">
                <a:solidFill>
                  <a:schemeClr val="dk1"/>
                </a:solidFill>
                <a:latin typeface="Calibri"/>
                <a:ea typeface="Calibri"/>
                <a:cs typeface="Calibri"/>
                <a:sym typeface="Calibri"/>
              </a:rPr>
              <a:t>“Closed loop” feedback to prescribing clinician/provider</a:t>
            </a:r>
            <a:endParaRPr sz="2572">
              <a:solidFill>
                <a:schemeClr val="dk1"/>
              </a:solidFill>
              <a:latin typeface="Calibri"/>
              <a:ea typeface="Calibri"/>
              <a:cs typeface="Calibri"/>
              <a:sym typeface="Calibri"/>
            </a:endParaRPr>
          </a:p>
          <a:p>
            <a:pPr marL="609585" indent="-468195">
              <a:lnSpc>
                <a:spcPct val="70000"/>
              </a:lnSpc>
              <a:buClr>
                <a:schemeClr val="dk1"/>
              </a:buClr>
              <a:buSzPts val="1930"/>
              <a:buFont typeface="Calibri"/>
              <a:buChar char="•"/>
            </a:pPr>
            <a:r>
              <a:rPr lang="en-US" sz="2572">
                <a:solidFill>
                  <a:schemeClr val="dk1"/>
                </a:solidFill>
                <a:latin typeface="Calibri"/>
                <a:ea typeface="Calibri"/>
                <a:cs typeface="Calibri"/>
                <a:sym typeface="Calibri"/>
              </a:rPr>
              <a:t>Automated reminders to participants</a:t>
            </a:r>
            <a:endParaRPr sz="2572">
              <a:solidFill>
                <a:schemeClr val="dk1"/>
              </a:solidFill>
              <a:latin typeface="Calibri"/>
              <a:ea typeface="Calibri"/>
              <a:cs typeface="Calibri"/>
              <a:sym typeface="Calibri"/>
            </a:endParaRPr>
          </a:p>
          <a:p>
            <a:pPr>
              <a:lnSpc>
                <a:spcPct val="70000"/>
              </a:lnSpc>
              <a:spcBef>
                <a:spcPts val="1333"/>
              </a:spcBef>
              <a:buSzPts val="523"/>
            </a:pPr>
            <a:r>
              <a:rPr lang="en-US" sz="2572" b="1">
                <a:solidFill>
                  <a:schemeClr val="dk1"/>
                </a:solidFill>
                <a:latin typeface="Calibri"/>
                <a:ea typeface="Calibri"/>
                <a:cs typeface="Calibri"/>
                <a:sym typeface="Calibri"/>
              </a:rPr>
              <a:t>“Social Wellness” Assessment &amp; Care Coordination</a:t>
            </a:r>
            <a:endParaRPr sz="2572" b="1">
              <a:solidFill>
                <a:schemeClr val="dk1"/>
              </a:solidFill>
              <a:latin typeface="Calibri"/>
              <a:ea typeface="Calibri"/>
              <a:cs typeface="Calibri"/>
              <a:sym typeface="Calibri"/>
            </a:endParaRPr>
          </a:p>
          <a:p>
            <a:pPr>
              <a:lnSpc>
                <a:spcPct val="70000"/>
              </a:lnSpc>
              <a:spcBef>
                <a:spcPts val="1333"/>
              </a:spcBef>
              <a:buSzPts val="523"/>
            </a:pPr>
            <a:r>
              <a:rPr lang="en-US" sz="2572" b="1">
                <a:solidFill>
                  <a:schemeClr val="dk1"/>
                </a:solidFill>
                <a:latin typeface="Calibri"/>
                <a:ea typeface="Calibri"/>
                <a:cs typeface="Calibri"/>
                <a:sym typeface="Calibri"/>
              </a:rPr>
              <a:t>Consent &amp; Confidentiality</a:t>
            </a:r>
            <a:endParaRPr sz="2572" b="1">
              <a:solidFill>
                <a:schemeClr val="dk1"/>
              </a:solidFill>
              <a:latin typeface="Calibri"/>
              <a:ea typeface="Calibri"/>
              <a:cs typeface="Calibri"/>
              <a:sym typeface="Calibri"/>
            </a:endParaRPr>
          </a:p>
          <a:p>
            <a:pPr>
              <a:lnSpc>
                <a:spcPct val="70000"/>
              </a:lnSpc>
              <a:spcBef>
                <a:spcPts val="1333"/>
              </a:spcBef>
              <a:buSzPts val="523"/>
            </a:pPr>
            <a:r>
              <a:rPr lang="en-US" sz="2572" b="1">
                <a:solidFill>
                  <a:schemeClr val="dk1"/>
                </a:solidFill>
                <a:latin typeface="Calibri"/>
                <a:ea typeface="Calibri"/>
                <a:cs typeface="Calibri"/>
                <a:sym typeface="Calibri"/>
              </a:rPr>
              <a:t>Aggregate Data for Evaluation</a:t>
            </a:r>
            <a:endParaRPr sz="2572" b="1">
              <a:solidFill>
                <a:schemeClr val="dk1"/>
              </a:solidFill>
              <a:latin typeface="Calibri"/>
              <a:ea typeface="Calibri"/>
              <a:cs typeface="Calibri"/>
              <a:sym typeface="Calibri"/>
            </a:endParaRPr>
          </a:p>
        </p:txBody>
      </p:sp>
      <p:sp>
        <p:nvSpPr>
          <p:cNvPr id="101" name="Google Shape;101;g282e10c7012_0_34"/>
          <p:cNvSpPr txBox="1"/>
          <p:nvPr/>
        </p:nvSpPr>
        <p:spPr>
          <a:xfrm>
            <a:off x="2491168" y="81000"/>
            <a:ext cx="6135200" cy="738800"/>
          </a:xfrm>
          <a:prstGeom prst="rect">
            <a:avLst/>
          </a:prstGeom>
          <a:noFill/>
          <a:ln>
            <a:noFill/>
          </a:ln>
        </p:spPr>
        <p:txBody>
          <a:bodyPr spcFirstLastPara="1" wrap="square" lIns="91433" tIns="45700" rIns="91433" bIns="45700" anchor="ctr" anchorCtr="0">
            <a:normAutofit fontScale="92500"/>
          </a:bodyPr>
          <a:lstStyle/>
          <a:p>
            <a:pPr>
              <a:lnSpc>
                <a:spcPct val="90000"/>
              </a:lnSpc>
              <a:buClr>
                <a:schemeClr val="dk1"/>
              </a:buClr>
              <a:buSzPct val="100000"/>
            </a:pPr>
            <a:r>
              <a:rPr lang="en-US" sz="4400" b="1">
                <a:solidFill>
                  <a:srgbClr val="1A3245"/>
                </a:solidFill>
                <a:latin typeface="Cambria Math"/>
                <a:ea typeface="Cambria Math"/>
                <a:cs typeface="Cambria Math"/>
                <a:sym typeface="Cambria Math"/>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Digital </a:t>
            </a:r>
            <a:r>
              <a:rPr lang="en-US" sz="4400" b="1">
                <a:solidFill>
                  <a:srgbClr val="1A3245"/>
                </a:solidFill>
                <a:latin typeface="Cambria Math"/>
                <a:ea typeface="Cambria Math"/>
                <a:cs typeface="Cambria Math"/>
                <a:sym typeface="Cambria Math"/>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Connective Tissue</a:t>
            </a:r>
            <a:endParaRPr sz="1467">
              <a:solidFill>
                <a:srgbClr val="1A3245"/>
              </a:solidFill>
              <a:latin typeface="Cambria Math"/>
              <a:ea typeface="Cambria Math"/>
              <a:cs typeface="Cambria Math"/>
              <a:sym typeface="Cambria Math"/>
            </a:endParaRPr>
          </a:p>
        </p:txBody>
      </p:sp>
      <p:pic>
        <p:nvPicPr>
          <p:cNvPr id="102" name="Google Shape;102;g282e10c7012_0_34"/>
          <p:cNvPicPr preferRelativeResize="0"/>
          <p:nvPr/>
        </p:nvPicPr>
        <p:blipFill rotWithShape="1">
          <a:blip r:embed="rId3">
            <a:alphaModFix/>
          </a:blip>
          <a:srcRect l="-4050" r="4050"/>
          <a:stretch/>
        </p:blipFill>
        <p:spPr>
          <a:xfrm>
            <a:off x="9174893" y="217434"/>
            <a:ext cx="2510175" cy="6640565"/>
          </a:xfrm>
          <a:prstGeom prst="rect">
            <a:avLst/>
          </a:prstGeom>
          <a:noFill/>
          <a:ln>
            <a:noFill/>
          </a:ln>
        </p:spPr>
      </p:pic>
      <p:pic>
        <p:nvPicPr>
          <p:cNvPr id="103" name="Google Shape;103;g282e10c7012_0_34"/>
          <p:cNvPicPr preferRelativeResize="0"/>
          <p:nvPr/>
        </p:nvPicPr>
        <p:blipFill rotWithShape="1">
          <a:blip r:embed="rId4">
            <a:alphaModFix/>
          </a:blip>
          <a:srcRect/>
          <a:stretch/>
        </p:blipFill>
        <p:spPr>
          <a:xfrm>
            <a:off x="5106668" y="1678319"/>
            <a:ext cx="4068233" cy="655581"/>
          </a:xfrm>
          <a:prstGeom prst="rect">
            <a:avLst/>
          </a:prstGeom>
          <a:noFill/>
          <a:ln>
            <a:noFill/>
          </a:ln>
        </p:spPr>
      </p:pic>
      <p:sp>
        <p:nvSpPr>
          <p:cNvPr id="104" name="Google Shape;104;g282e10c7012_0_34"/>
          <p:cNvSpPr txBox="1"/>
          <p:nvPr/>
        </p:nvSpPr>
        <p:spPr>
          <a:xfrm>
            <a:off x="5566100" y="2177700"/>
            <a:ext cx="3608800" cy="511200"/>
          </a:xfrm>
          <a:prstGeom prst="rect">
            <a:avLst/>
          </a:prstGeom>
          <a:noFill/>
          <a:ln>
            <a:noFill/>
          </a:ln>
        </p:spPr>
        <p:txBody>
          <a:bodyPr spcFirstLastPara="1" wrap="square" lIns="121900" tIns="121900" rIns="121900" bIns="121900" anchor="t" anchorCtr="0">
            <a:noAutofit/>
          </a:bodyPr>
          <a:lstStyle/>
          <a:p>
            <a:pPr algn="ctr"/>
            <a:r>
              <a:rPr lang="en-US" sz="2933" b="1" i="1">
                <a:latin typeface="Calibri"/>
                <a:ea typeface="Calibri"/>
                <a:cs typeface="Calibri"/>
                <a:sym typeface="Calibri"/>
              </a:rPr>
              <a:t>wellcheck.us</a:t>
            </a:r>
            <a:endParaRPr sz="2933" b="1" i="1">
              <a:latin typeface="Calibri"/>
              <a:ea typeface="Calibri"/>
              <a:cs typeface="Calibri"/>
              <a:sym typeface="Calibri"/>
            </a:endParaRPr>
          </a:p>
        </p:txBody>
      </p:sp>
    </p:spTree>
    <p:extLst>
      <p:ext uri="{BB962C8B-B14F-4D97-AF65-F5344CB8AC3E}">
        <p14:creationId xmlns:p14="http://schemas.microsoft.com/office/powerpoint/2010/main" val="1491087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282e10c7012_0_46"/>
          <p:cNvSpPr>
            <a:spLocks noGrp="1"/>
          </p:cNvSpPr>
          <p:nvPr>
            <p:ph type="sldNum" idx="12"/>
          </p:nvPr>
        </p:nvSpPr>
        <p:spPr>
          <a:xfrm>
            <a:off x="11700543" y="6356351"/>
            <a:ext cx="403200" cy="365200"/>
          </a:xfrm>
          <a:prstGeom prst="ellipse">
            <a:avLst/>
          </a:prstGeom>
        </p:spPr>
        <p:txBody>
          <a:bodyPr spcFirstLastPara="1" vert="horz" wrap="square" lIns="91433" tIns="45700" rIns="91433" bIns="45700" rtlCol="0" anchor="ctr" anchorCtr="0">
            <a:noAutofit/>
          </a:bodyPr>
          <a:lstStyle/>
          <a:p>
            <a:fld id="{00000000-1234-1234-1234-123412341234}" type="slidenum">
              <a:rPr lang="en-US"/>
              <a:pPr/>
              <a:t>11</a:t>
            </a:fld>
            <a:endParaRPr/>
          </a:p>
        </p:txBody>
      </p:sp>
      <p:pic>
        <p:nvPicPr>
          <p:cNvPr id="110" name="Google Shape;110;g282e10c7012_0_46"/>
          <p:cNvPicPr preferRelativeResize="0"/>
          <p:nvPr/>
        </p:nvPicPr>
        <p:blipFill>
          <a:blip r:embed="rId3">
            <a:alphaModFix/>
          </a:blip>
          <a:stretch>
            <a:fillRect/>
          </a:stretch>
        </p:blipFill>
        <p:spPr>
          <a:xfrm>
            <a:off x="1499501" y="3744834"/>
            <a:ext cx="8860932" cy="3322833"/>
          </a:xfrm>
          <a:prstGeom prst="rect">
            <a:avLst/>
          </a:prstGeom>
          <a:noFill/>
          <a:ln>
            <a:noFill/>
          </a:ln>
        </p:spPr>
      </p:pic>
      <p:sp>
        <p:nvSpPr>
          <p:cNvPr id="111" name="Google Shape;111;g282e10c7012_0_46"/>
          <p:cNvSpPr txBox="1"/>
          <p:nvPr/>
        </p:nvSpPr>
        <p:spPr>
          <a:xfrm>
            <a:off x="2439192" y="-135304"/>
            <a:ext cx="11850400" cy="1096400"/>
          </a:xfrm>
          <a:prstGeom prst="rect">
            <a:avLst/>
          </a:prstGeom>
          <a:noFill/>
          <a:ln>
            <a:noFill/>
          </a:ln>
        </p:spPr>
        <p:txBody>
          <a:bodyPr spcFirstLastPara="1" wrap="square" lIns="121900" tIns="60933" rIns="121900" bIns="60933" anchor="ctr" anchorCtr="0">
            <a:normAutofit/>
          </a:bodyPr>
          <a:lstStyle/>
          <a:p>
            <a:pPr>
              <a:lnSpc>
                <a:spcPct val="90000"/>
              </a:lnSpc>
              <a:buClr>
                <a:srgbClr val="000000"/>
              </a:buClr>
              <a:buSzPts val="4400"/>
            </a:pPr>
            <a:r>
              <a:rPr lang="en-US" sz="5733" b="1">
                <a:solidFill>
                  <a:srgbClr val="000000"/>
                </a:solidFill>
                <a:latin typeface="Cambria Math"/>
                <a:ea typeface="Cambria Math"/>
                <a:cs typeface="Cambria Math"/>
                <a:sym typeface="Cambria Math"/>
              </a:rPr>
              <a:t>Connect for More Info</a:t>
            </a:r>
            <a:endParaRPr sz="1733">
              <a:solidFill>
                <a:srgbClr val="000000"/>
              </a:solidFill>
              <a:latin typeface="Arial"/>
              <a:ea typeface="Arial"/>
              <a:cs typeface="Arial"/>
              <a:sym typeface="Arial"/>
            </a:endParaRPr>
          </a:p>
        </p:txBody>
      </p:sp>
      <p:sp>
        <p:nvSpPr>
          <p:cNvPr id="112" name="Google Shape;112;g282e10c7012_0_46"/>
          <p:cNvSpPr txBox="1"/>
          <p:nvPr/>
        </p:nvSpPr>
        <p:spPr>
          <a:xfrm>
            <a:off x="465900" y="1335800"/>
            <a:ext cx="11508400" cy="2215951"/>
          </a:xfrm>
          <a:prstGeom prst="rect">
            <a:avLst/>
          </a:prstGeom>
          <a:noFill/>
          <a:ln>
            <a:noFill/>
          </a:ln>
        </p:spPr>
        <p:txBody>
          <a:bodyPr spcFirstLastPara="1" wrap="square" lIns="121900" tIns="121900" rIns="121900" bIns="121900" anchor="t" anchorCtr="0">
            <a:spAutoFit/>
          </a:bodyPr>
          <a:lstStyle/>
          <a:p>
            <a:pPr algn="ctr">
              <a:buClr>
                <a:srgbClr val="000000"/>
              </a:buClr>
              <a:buSzPts val="3000"/>
            </a:pPr>
            <a:r>
              <a:rPr lang="en-US" sz="3200" dirty="0">
                <a:solidFill>
                  <a:srgbClr val="000000"/>
                </a:solidFill>
                <a:latin typeface="Calibri"/>
                <a:ea typeface="Calibri"/>
                <a:cs typeface="Calibri"/>
                <a:sym typeface="Calibri"/>
              </a:rPr>
              <a:t>Meena Brewster, County Health Officer</a:t>
            </a:r>
            <a:endParaRPr sz="3200" dirty="0">
              <a:solidFill>
                <a:srgbClr val="000000"/>
              </a:solidFill>
              <a:latin typeface="Calibri"/>
              <a:ea typeface="Calibri"/>
              <a:cs typeface="Calibri"/>
              <a:sym typeface="Calibri"/>
            </a:endParaRPr>
          </a:p>
          <a:p>
            <a:pPr algn="ctr">
              <a:buClr>
                <a:srgbClr val="000000"/>
              </a:buClr>
              <a:buSzPts val="3000"/>
            </a:pPr>
            <a:r>
              <a:rPr lang="en-US" sz="3200" dirty="0">
                <a:latin typeface="Calibri"/>
                <a:ea typeface="Calibri"/>
                <a:cs typeface="Calibri"/>
                <a:sym typeface="Calibri"/>
              </a:rPr>
              <a:t>St. Mary’s County, Maryland, USA</a:t>
            </a:r>
            <a:endParaRPr sz="3200" dirty="0">
              <a:latin typeface="Calibri"/>
              <a:ea typeface="Calibri"/>
              <a:cs typeface="Calibri"/>
              <a:sym typeface="Calibri"/>
            </a:endParaRPr>
          </a:p>
          <a:p>
            <a:pPr algn="ctr">
              <a:buClr>
                <a:srgbClr val="000000"/>
              </a:buClr>
              <a:buSzPts val="3000"/>
            </a:pPr>
            <a:r>
              <a:rPr lang="en-US" sz="3200" dirty="0">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meenakshi.brewster@maryland.gov</a:t>
            </a:r>
            <a:endParaRPr sz="3200" dirty="0">
              <a:solidFill>
                <a:schemeClr val="dk1"/>
              </a:solidFill>
              <a:latin typeface="Calibri"/>
              <a:ea typeface="Calibri"/>
              <a:cs typeface="Calibri"/>
              <a:sym typeface="Calibri"/>
            </a:endParaRPr>
          </a:p>
          <a:p>
            <a:pPr algn="ctr">
              <a:buClr>
                <a:srgbClr val="000000"/>
              </a:buClr>
              <a:buSzPts val="3000"/>
            </a:pPr>
            <a:r>
              <a:rPr lang="en-US" sz="3200" dirty="0" err="1">
                <a:latin typeface="Calibri"/>
                <a:ea typeface="Calibri"/>
                <a:cs typeface="Calibri"/>
                <a:sym typeface="Calibri"/>
              </a:rPr>
              <a:t>smchd.org</a:t>
            </a:r>
            <a:endParaRPr sz="3200" dirty="0">
              <a:latin typeface="Calibri"/>
              <a:ea typeface="Calibri"/>
              <a:cs typeface="Calibri"/>
              <a:sym typeface="Calibri"/>
            </a:endParaRPr>
          </a:p>
        </p:txBody>
      </p:sp>
    </p:spTree>
    <p:extLst>
      <p:ext uri="{BB962C8B-B14F-4D97-AF65-F5344CB8AC3E}">
        <p14:creationId xmlns:p14="http://schemas.microsoft.com/office/powerpoint/2010/main" val="350022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1112107" y="3123246"/>
            <a:ext cx="10901303" cy="2827035"/>
          </a:xfrm>
        </p:spPr>
        <p:txBody>
          <a:bodyPr vert="horz" lIns="91440" tIns="45720" rIns="91440" bIns="45720" rtlCol="0" anchor="t">
            <a:noAutofit/>
          </a:bodyPr>
          <a:lstStyle/>
          <a:p>
            <a:pPr>
              <a:buNone/>
            </a:pPr>
            <a:r>
              <a:rPr lang="en-GB" b="1" dirty="0">
                <a:solidFill>
                  <a:srgbClr val="EF4D84"/>
                </a:solidFill>
                <a:cs typeface="Arial"/>
              </a:rPr>
              <a:t>MBBS, </a:t>
            </a:r>
            <a:r>
              <a:rPr lang="en-GB" b="1" dirty="0" err="1">
                <a:solidFill>
                  <a:srgbClr val="EF4D84"/>
                </a:solidFill>
                <a:cs typeface="Arial"/>
              </a:rPr>
              <a:t>Mmedicine</a:t>
            </a:r>
            <a:r>
              <a:rPr lang="en-GB" b="1" dirty="0">
                <a:solidFill>
                  <a:srgbClr val="EF4D84"/>
                </a:solidFill>
                <a:cs typeface="Arial"/>
              </a:rPr>
              <a:t> (Pain Management), </a:t>
            </a:r>
            <a:r>
              <a:rPr lang="en-GB" b="1" dirty="0" err="1">
                <a:solidFill>
                  <a:srgbClr val="EF4D84"/>
                </a:solidFill>
                <a:cs typeface="Arial"/>
              </a:rPr>
              <a:t>Gdip</a:t>
            </a:r>
            <a:r>
              <a:rPr lang="en-GB" b="1" dirty="0">
                <a:solidFill>
                  <a:srgbClr val="EF4D84"/>
                </a:solidFill>
                <a:cs typeface="Arial"/>
              </a:rPr>
              <a:t> (Psychiatric Medicine), FRACGP</a:t>
            </a:r>
          </a:p>
          <a:p>
            <a:pPr>
              <a:buNone/>
            </a:pPr>
            <a:endParaRPr lang="en-GB" b="1" dirty="0">
              <a:cs typeface="Arial"/>
            </a:endParaRPr>
          </a:p>
          <a:p>
            <a:pPr>
              <a:buNone/>
            </a:pPr>
            <a:r>
              <a:rPr lang="en-GB" dirty="0">
                <a:cs typeface="Arial"/>
              </a:rPr>
              <a:t>Medical Director, Principal | Terrey Hills Medical Centre</a:t>
            </a:r>
          </a:p>
          <a:p>
            <a:pPr>
              <a:buNone/>
            </a:pPr>
            <a:r>
              <a:rPr lang="en-GB" dirty="0">
                <a:cs typeface="Arial"/>
              </a:rPr>
              <a:t>Expert Panel Chair | Social Prescribing Institute of Research and Education (ASPIRE)</a:t>
            </a:r>
          </a:p>
          <a:p>
            <a:pPr>
              <a:buNone/>
            </a:pPr>
            <a:r>
              <a:rPr lang="en-GB" dirty="0">
                <a:cs typeface="Arial"/>
              </a:rPr>
              <a:t>Clinical Lead | Alcohol and other Drugs, Sydney North Primary Health Network</a:t>
            </a:r>
          </a:p>
          <a:p>
            <a:pPr>
              <a:buNone/>
            </a:pPr>
            <a:r>
              <a:rPr lang="en-GB" dirty="0">
                <a:cs typeface="Arial"/>
              </a:rPr>
              <a:t>Clinical Advisory Council  | Sydney North Primary Health Network</a:t>
            </a:r>
          </a:p>
          <a:p>
            <a:pPr>
              <a:buNone/>
            </a:pPr>
            <a:r>
              <a:rPr lang="en-GB" dirty="0">
                <a:cs typeface="Arial"/>
              </a:rPr>
              <a:t>GP Representative, Regional Leadership Group | Sydney North Primary Health Network</a:t>
            </a:r>
          </a:p>
          <a:p>
            <a:pPr>
              <a:buNone/>
            </a:pPr>
            <a:endParaRPr lang="en-GB" sz="2800" b="1" dirty="0">
              <a:latin typeface="Arial Nova"/>
              <a:cs typeface="Arial"/>
            </a:endParaRPr>
          </a:p>
          <a:p>
            <a:pPr>
              <a:buNone/>
            </a:pPr>
            <a:endParaRPr lang="en-GB" sz="2800" b="1" dirty="0">
              <a:latin typeface="Arial Nova"/>
              <a:cs typeface="Arial"/>
            </a:endParaRPr>
          </a:p>
          <a:p>
            <a:pPr marL="0" indent="0">
              <a:buNone/>
            </a:pPr>
            <a:endParaRPr lang="en-GB" sz="2800" b="1" dirty="0">
              <a:solidFill>
                <a:schemeClr val="tx1"/>
              </a:solidFill>
              <a:latin typeface="Arial Nova"/>
              <a:cs typeface="Arial"/>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1099750" y="1918188"/>
            <a:ext cx="10105768" cy="1258262"/>
          </a:xfrm>
        </p:spPr>
        <p:txBody>
          <a:bodyPr/>
          <a:lstStyle/>
          <a:p>
            <a:r>
              <a:rPr lang="en-GB" sz="6000" b="1" dirty="0">
                <a:latin typeface="Arialle Bold"/>
                <a:cs typeface="Arial"/>
              </a:rPr>
              <a:t>Dr James Ibrahim</a:t>
            </a:r>
            <a:endParaRPr lang="en-US" dirty="0"/>
          </a:p>
        </p:txBody>
      </p:sp>
    </p:spTree>
    <p:extLst>
      <p:ext uri="{BB962C8B-B14F-4D97-AF65-F5344CB8AC3E}">
        <p14:creationId xmlns:p14="http://schemas.microsoft.com/office/powerpoint/2010/main" val="3882551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ge8b4aec4ef_0_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5" name="Google Shape;95;ge8b4aec4ef_0_1"/>
          <p:cNvSpPr txBox="1"/>
          <p:nvPr/>
        </p:nvSpPr>
        <p:spPr>
          <a:xfrm>
            <a:off x="1741450" y="1385550"/>
            <a:ext cx="94335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AU" sz="3200" b="1" dirty="0"/>
              <a:t>Insights from a GP Social prescribing in Australia</a:t>
            </a:r>
            <a:endParaRPr sz="1400" b="0" i="0" u="none" strike="noStrike" cap="none" dirty="0">
              <a:solidFill>
                <a:srgbClr val="000000"/>
              </a:solidFill>
              <a:latin typeface="Arial"/>
              <a:ea typeface="Arial"/>
              <a:cs typeface="Arial"/>
              <a:sym typeface="Arial"/>
            </a:endParaRPr>
          </a:p>
        </p:txBody>
      </p:sp>
      <p:sp>
        <p:nvSpPr>
          <p:cNvPr id="96" name="Google Shape;96;ge8b4aec4ef_0_1"/>
          <p:cNvSpPr txBox="1"/>
          <p:nvPr/>
        </p:nvSpPr>
        <p:spPr>
          <a:xfrm>
            <a:off x="1702200" y="5007725"/>
            <a:ext cx="8787600" cy="1523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AU" sz="1450">
                <a:solidFill>
                  <a:srgbClr val="333333"/>
                </a:solidFill>
              </a:rPr>
              <a:t>I</a:t>
            </a:r>
            <a:r>
              <a:rPr lang="en-AU" sz="1450" b="0" i="0" u="none" strike="noStrike" cap="none">
                <a:solidFill>
                  <a:srgbClr val="333333"/>
                </a:solidFill>
                <a:latin typeface="Arial"/>
                <a:ea typeface="Arial"/>
                <a:cs typeface="Arial"/>
                <a:sym typeface="Arial"/>
              </a:rPr>
              <a:t> acknowledge the traditional custodians of the various lands on which we meet today. </a:t>
            </a:r>
            <a:endParaRPr sz="1450" b="0" i="0" u="none" strike="noStrike" cap="none">
              <a:solidFill>
                <a:srgbClr val="33333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AU" sz="1450">
                <a:solidFill>
                  <a:srgbClr val="333333"/>
                </a:solidFill>
              </a:rPr>
              <a:t>I</a:t>
            </a:r>
            <a:r>
              <a:rPr lang="en-AU" sz="1450" b="0" i="0" u="none" strike="noStrike" cap="none">
                <a:solidFill>
                  <a:srgbClr val="333333"/>
                </a:solidFill>
                <a:latin typeface="Arial"/>
                <a:ea typeface="Arial"/>
                <a:cs typeface="Arial"/>
                <a:sym typeface="Arial"/>
              </a:rPr>
              <a:t> pay</a:t>
            </a:r>
            <a:r>
              <a:rPr lang="en-AU" sz="1450">
                <a:solidFill>
                  <a:srgbClr val="333333"/>
                </a:solidFill>
              </a:rPr>
              <a:t> </a:t>
            </a:r>
            <a:r>
              <a:rPr lang="en-AU" sz="1450" b="0" i="0" u="none" strike="noStrike" cap="none">
                <a:solidFill>
                  <a:srgbClr val="333333"/>
                </a:solidFill>
                <a:latin typeface="Arial"/>
                <a:ea typeface="Arial"/>
                <a:cs typeface="Arial"/>
                <a:sym typeface="Arial"/>
              </a:rPr>
              <a:t>respect to elders past and present and emerging. </a:t>
            </a:r>
            <a:endParaRPr sz="1450" b="0" i="0" u="none" strike="noStrike" cap="none">
              <a:solidFill>
                <a:srgbClr val="33333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AU" sz="1450">
                <a:solidFill>
                  <a:srgbClr val="333333"/>
                </a:solidFill>
              </a:rPr>
              <a:t>I</a:t>
            </a:r>
            <a:r>
              <a:rPr lang="en-AU" sz="1450" b="0" i="0" u="none" strike="noStrike" cap="none">
                <a:solidFill>
                  <a:srgbClr val="333333"/>
                </a:solidFill>
                <a:latin typeface="Arial"/>
                <a:ea typeface="Arial"/>
                <a:cs typeface="Arial"/>
                <a:sym typeface="Arial"/>
              </a:rPr>
              <a:t> acknowledge their custodianship of this beautiful country.</a:t>
            </a:r>
            <a:endParaRPr sz="1450" b="0" i="0" u="none" strike="noStrike" cap="none">
              <a:solidFill>
                <a:srgbClr val="33333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AU" sz="1450">
                <a:solidFill>
                  <a:srgbClr val="333333"/>
                </a:solidFill>
              </a:rPr>
              <a:t>I</a:t>
            </a:r>
            <a:r>
              <a:rPr lang="en-AU" sz="1450" b="0" i="0" u="none" strike="noStrike" cap="none">
                <a:solidFill>
                  <a:srgbClr val="333333"/>
                </a:solidFill>
                <a:latin typeface="Arial"/>
                <a:ea typeface="Arial"/>
                <a:cs typeface="Arial"/>
                <a:sym typeface="Arial"/>
              </a:rPr>
              <a:t> </a:t>
            </a:r>
            <a:r>
              <a:rPr lang="en-AU" sz="1450">
                <a:solidFill>
                  <a:srgbClr val="333333"/>
                </a:solidFill>
              </a:rPr>
              <a:t>am</a:t>
            </a:r>
            <a:r>
              <a:rPr lang="en-AU" sz="1450" b="0" i="0" u="none" strike="noStrike" cap="none">
                <a:solidFill>
                  <a:srgbClr val="333333"/>
                </a:solidFill>
                <a:latin typeface="Arial"/>
                <a:ea typeface="Arial"/>
                <a:cs typeface="Arial"/>
                <a:sym typeface="Arial"/>
              </a:rPr>
              <a:t> inspired by the value they have placed on identity, country, culture and community.</a:t>
            </a:r>
            <a:endParaRPr sz="1450" b="0" i="0" u="none" strike="noStrike" cap="none">
              <a:solidFill>
                <a:srgbClr val="33333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AU" sz="1450">
                <a:solidFill>
                  <a:srgbClr val="333333"/>
                </a:solidFill>
              </a:rPr>
              <a:t>I</a:t>
            </a:r>
            <a:r>
              <a:rPr lang="en-AU" sz="1450" b="0" i="0" u="none" strike="noStrike" cap="none">
                <a:solidFill>
                  <a:srgbClr val="333333"/>
                </a:solidFill>
                <a:latin typeface="Arial"/>
                <a:ea typeface="Arial"/>
                <a:cs typeface="Arial"/>
                <a:sym typeface="Arial"/>
              </a:rPr>
              <a:t> would also like to acknowledge and value the life journeys, struggles and successes of all those who invite us into their lives and all those who live without support in the community.</a:t>
            </a:r>
            <a:endParaRPr sz="1650" b="0" i="0" u="none" strike="noStrike" cap="none">
              <a:solidFill>
                <a:srgbClr val="333333"/>
              </a:solidFill>
              <a:highlight>
                <a:srgbClr val="FFFFFF"/>
              </a:highlight>
              <a:latin typeface="Arial"/>
              <a:ea typeface="Arial"/>
              <a:cs typeface="Arial"/>
              <a:sym typeface="Arial"/>
            </a:endParaRPr>
          </a:p>
        </p:txBody>
      </p:sp>
      <p:sp>
        <p:nvSpPr>
          <p:cNvPr id="97" name="Google Shape;97;ge8b4aec4ef_0_1"/>
          <p:cNvSpPr txBox="1"/>
          <p:nvPr/>
        </p:nvSpPr>
        <p:spPr>
          <a:xfrm>
            <a:off x="1878250" y="3031775"/>
            <a:ext cx="8787600" cy="142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450"/>
              <a:buFont typeface="Arial"/>
              <a:buNone/>
            </a:pPr>
            <a:r>
              <a:rPr lang="en-AU" sz="1450" dirty="0">
                <a:solidFill>
                  <a:srgbClr val="333333"/>
                </a:solidFill>
              </a:rPr>
              <a:t>Dr James Ibrahim</a:t>
            </a:r>
            <a:endParaRPr sz="1450" dirty="0">
              <a:solidFill>
                <a:srgbClr val="333333"/>
              </a:solidFill>
            </a:endParaRPr>
          </a:p>
          <a:p>
            <a:pPr marL="0" lvl="0" indent="0" algn="l" rtl="0">
              <a:spcBef>
                <a:spcPts val="0"/>
              </a:spcBef>
              <a:spcAft>
                <a:spcPts val="0"/>
              </a:spcAft>
              <a:buClr>
                <a:srgbClr val="000000"/>
              </a:buClr>
              <a:buSzPts val="1450"/>
              <a:buFont typeface="Arial"/>
              <a:buNone/>
            </a:pPr>
            <a:r>
              <a:rPr lang="en-AU" sz="1600" dirty="0">
                <a:solidFill>
                  <a:srgbClr val="3C3C3C"/>
                </a:solidFill>
              </a:rPr>
              <a:t>MBBS, </a:t>
            </a:r>
            <a:r>
              <a:rPr lang="en-AU" sz="1600" dirty="0" err="1">
                <a:solidFill>
                  <a:srgbClr val="3C3C3C"/>
                </a:solidFill>
              </a:rPr>
              <a:t>MMedicine</a:t>
            </a:r>
            <a:r>
              <a:rPr lang="en-AU" sz="1600" dirty="0">
                <a:solidFill>
                  <a:srgbClr val="3C3C3C"/>
                </a:solidFill>
              </a:rPr>
              <a:t>(Pain Management), </a:t>
            </a:r>
            <a:r>
              <a:rPr lang="en-AU" sz="1600" dirty="0" err="1">
                <a:solidFill>
                  <a:srgbClr val="3C3C3C"/>
                </a:solidFill>
              </a:rPr>
              <a:t>GDip</a:t>
            </a:r>
            <a:r>
              <a:rPr lang="en-AU" sz="1600" dirty="0">
                <a:solidFill>
                  <a:srgbClr val="3C3C3C"/>
                </a:solidFill>
              </a:rPr>
              <a:t>(Psychiatric Medicine), FRACGP</a:t>
            </a:r>
            <a:endParaRPr sz="1600" dirty="0">
              <a:solidFill>
                <a:srgbClr val="3C3C3C"/>
              </a:solidFill>
            </a:endParaRPr>
          </a:p>
          <a:p>
            <a:pPr marL="0" lvl="0" indent="0" algn="l" rtl="0">
              <a:lnSpc>
                <a:spcPct val="115000"/>
              </a:lnSpc>
              <a:spcBef>
                <a:spcPts val="0"/>
              </a:spcBef>
              <a:spcAft>
                <a:spcPts val="0"/>
              </a:spcAft>
              <a:buNone/>
            </a:pPr>
            <a:r>
              <a:rPr lang="en-AU" sz="900" b="1" dirty="0">
                <a:solidFill>
                  <a:srgbClr val="898989"/>
                </a:solidFill>
              </a:rPr>
              <a:t>Medical Director, Principal | Terrey Hills Medical Centre</a:t>
            </a:r>
            <a:endParaRPr sz="900" b="1" dirty="0">
              <a:solidFill>
                <a:srgbClr val="898989"/>
              </a:solidFill>
            </a:endParaRPr>
          </a:p>
          <a:p>
            <a:pPr marL="0" lvl="0" indent="0" algn="l" rtl="0">
              <a:lnSpc>
                <a:spcPct val="115000"/>
              </a:lnSpc>
              <a:spcBef>
                <a:spcPts val="0"/>
              </a:spcBef>
              <a:spcAft>
                <a:spcPts val="0"/>
              </a:spcAft>
              <a:buNone/>
            </a:pPr>
            <a:r>
              <a:rPr lang="en-AU" sz="900" b="1" dirty="0">
                <a:solidFill>
                  <a:srgbClr val="898989"/>
                </a:solidFill>
              </a:rPr>
              <a:t>Expert Panel Chair | Social Prescribing Institute of Research and Education (ASPIRE)</a:t>
            </a:r>
            <a:endParaRPr sz="900" b="1" dirty="0">
              <a:solidFill>
                <a:srgbClr val="898989"/>
              </a:solidFill>
            </a:endParaRPr>
          </a:p>
          <a:p>
            <a:pPr marL="0" lvl="0" indent="0" algn="l" rtl="0">
              <a:lnSpc>
                <a:spcPct val="115000"/>
              </a:lnSpc>
              <a:spcBef>
                <a:spcPts val="0"/>
              </a:spcBef>
              <a:spcAft>
                <a:spcPts val="0"/>
              </a:spcAft>
              <a:buNone/>
            </a:pPr>
            <a:r>
              <a:rPr lang="en-AU" sz="900" b="1" dirty="0">
                <a:solidFill>
                  <a:srgbClr val="898989"/>
                </a:solidFill>
              </a:rPr>
              <a:t>Clinical Lead | Alcohol and other Drugs, Sydney North Primary Health Network</a:t>
            </a:r>
            <a:endParaRPr sz="900" b="1" dirty="0">
              <a:solidFill>
                <a:srgbClr val="898989"/>
              </a:solidFill>
            </a:endParaRPr>
          </a:p>
          <a:p>
            <a:pPr marL="0" lvl="0" indent="0" algn="l" rtl="0">
              <a:lnSpc>
                <a:spcPct val="115000"/>
              </a:lnSpc>
              <a:spcBef>
                <a:spcPts val="0"/>
              </a:spcBef>
              <a:spcAft>
                <a:spcPts val="0"/>
              </a:spcAft>
              <a:buNone/>
            </a:pPr>
            <a:r>
              <a:rPr lang="en-AU" sz="900" b="1" dirty="0">
                <a:solidFill>
                  <a:srgbClr val="898989"/>
                </a:solidFill>
              </a:rPr>
              <a:t>Clinical Advisory Council  | Sydney North Primary Health Network</a:t>
            </a:r>
            <a:endParaRPr sz="900" b="1" dirty="0">
              <a:solidFill>
                <a:srgbClr val="898989"/>
              </a:solidFill>
            </a:endParaRPr>
          </a:p>
          <a:p>
            <a:pPr marL="0" lvl="0" indent="0" algn="l" rtl="0">
              <a:lnSpc>
                <a:spcPct val="115000"/>
              </a:lnSpc>
              <a:spcBef>
                <a:spcPts val="0"/>
              </a:spcBef>
              <a:spcAft>
                <a:spcPts val="0"/>
              </a:spcAft>
              <a:buNone/>
            </a:pPr>
            <a:r>
              <a:rPr lang="en-AU" sz="900" b="1" dirty="0">
                <a:solidFill>
                  <a:srgbClr val="898989"/>
                </a:solidFill>
              </a:rPr>
              <a:t>GP Representative, Regional Leadership Group | Sydney North Primary Health Network</a:t>
            </a:r>
            <a:endParaRPr sz="1600" dirty="0">
              <a:solidFill>
                <a:srgbClr val="3C3C3C"/>
              </a:solidFill>
            </a:endParaRPr>
          </a:p>
        </p:txBody>
      </p:sp>
    </p:spTree>
    <p:extLst>
      <p:ext uri="{BB962C8B-B14F-4D97-AF65-F5344CB8AC3E}">
        <p14:creationId xmlns:p14="http://schemas.microsoft.com/office/powerpoint/2010/main" val="336696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e51f3cbc71_0_93"/>
          <p:cNvSpPr txBox="1"/>
          <p:nvPr/>
        </p:nvSpPr>
        <p:spPr>
          <a:xfrm>
            <a:off x="453175" y="2988325"/>
            <a:ext cx="3322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3" name="Google Shape;103;ge51f3cbc71_0_93"/>
          <p:cNvSpPr/>
          <p:nvPr/>
        </p:nvSpPr>
        <p:spPr>
          <a:xfrm>
            <a:off x="-75" y="0"/>
            <a:ext cx="12192000" cy="10383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pic>
        <p:nvPicPr>
          <p:cNvPr id="104" name="Google Shape;104;ge51f3cbc71_0_93"/>
          <p:cNvPicPr preferRelativeResize="0"/>
          <p:nvPr/>
        </p:nvPicPr>
        <p:blipFill rotWithShape="1">
          <a:blip r:embed="rId3">
            <a:alphaModFix/>
          </a:blip>
          <a:srcRect/>
          <a:stretch/>
        </p:blipFill>
        <p:spPr>
          <a:xfrm>
            <a:off x="333550" y="281175"/>
            <a:ext cx="11637801" cy="7688450"/>
          </a:xfrm>
          <a:prstGeom prst="rect">
            <a:avLst/>
          </a:prstGeom>
          <a:noFill/>
          <a:ln>
            <a:noFill/>
          </a:ln>
        </p:spPr>
      </p:pic>
      <p:sp>
        <p:nvSpPr>
          <p:cNvPr id="105" name="Google Shape;105;ge51f3cbc71_0_93"/>
          <p:cNvSpPr txBox="1"/>
          <p:nvPr/>
        </p:nvSpPr>
        <p:spPr>
          <a:xfrm>
            <a:off x="3678150" y="149700"/>
            <a:ext cx="5316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000"/>
              <a:buFont typeface="Arial"/>
              <a:buNone/>
            </a:pPr>
            <a:r>
              <a:rPr lang="en-AU" sz="4000" b="1">
                <a:solidFill>
                  <a:srgbClr val="45515B"/>
                </a:solidFill>
                <a:latin typeface="Comfortaa"/>
                <a:ea typeface="Comfortaa"/>
                <a:cs typeface="Comfortaa"/>
                <a:sym typeface="Comfortaa"/>
              </a:rPr>
              <a:t>The Challenge</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4277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2"/>
          <p:cNvPicPr preferRelativeResize="0"/>
          <p:nvPr/>
        </p:nvPicPr>
        <p:blipFill rotWithShape="1">
          <a:blip r:embed="rId3">
            <a:alphaModFix/>
          </a:blip>
          <a:srcRect/>
          <a:stretch/>
        </p:blipFill>
        <p:spPr>
          <a:xfrm>
            <a:off x="4850516" y="1099173"/>
            <a:ext cx="6885759" cy="4651686"/>
          </a:xfrm>
          <a:prstGeom prst="rect">
            <a:avLst/>
          </a:prstGeom>
          <a:noFill/>
          <a:ln>
            <a:noFill/>
          </a:ln>
        </p:spPr>
      </p:pic>
      <p:pic>
        <p:nvPicPr>
          <p:cNvPr id="111" name="Google Shape;111;p12"/>
          <p:cNvPicPr preferRelativeResize="0"/>
          <p:nvPr/>
        </p:nvPicPr>
        <p:blipFill rotWithShape="1">
          <a:blip r:embed="rId4">
            <a:alphaModFix/>
          </a:blip>
          <a:srcRect/>
          <a:stretch/>
        </p:blipFill>
        <p:spPr>
          <a:xfrm>
            <a:off x="455725" y="1107137"/>
            <a:ext cx="3956349" cy="4651698"/>
          </a:xfrm>
          <a:prstGeom prst="rect">
            <a:avLst/>
          </a:prstGeom>
          <a:noFill/>
          <a:ln>
            <a:noFill/>
          </a:ln>
        </p:spPr>
      </p:pic>
    </p:spTree>
    <p:extLst>
      <p:ext uri="{BB962C8B-B14F-4D97-AF65-F5344CB8AC3E}">
        <p14:creationId xmlns:p14="http://schemas.microsoft.com/office/powerpoint/2010/main" val="818091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e51f3cbc71_0_40"/>
          <p:cNvSpPr/>
          <p:nvPr/>
        </p:nvSpPr>
        <p:spPr>
          <a:xfrm>
            <a:off x="-75" y="0"/>
            <a:ext cx="12192000" cy="10383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17" name="Google Shape;117;ge51f3cbc71_0_40"/>
          <p:cNvSpPr txBox="1"/>
          <p:nvPr/>
        </p:nvSpPr>
        <p:spPr>
          <a:xfrm>
            <a:off x="895500" y="149700"/>
            <a:ext cx="106290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000"/>
              <a:buFont typeface="Arial"/>
              <a:buNone/>
            </a:pPr>
            <a:r>
              <a:rPr lang="en-AU" sz="4000" b="1">
                <a:solidFill>
                  <a:srgbClr val="45515B"/>
                </a:solidFill>
                <a:latin typeface="Comfortaa"/>
                <a:ea typeface="Comfortaa"/>
                <a:cs typeface="Comfortaa"/>
                <a:sym typeface="Comfortaa"/>
              </a:rPr>
              <a:t>Increase Uptake for Clinicians</a:t>
            </a:r>
            <a:endParaRPr sz="1400" b="0" i="0" u="none" strike="noStrike" cap="none">
              <a:solidFill>
                <a:srgbClr val="000000"/>
              </a:solidFill>
              <a:latin typeface="Arial"/>
              <a:ea typeface="Arial"/>
              <a:cs typeface="Arial"/>
              <a:sym typeface="Arial"/>
            </a:endParaRPr>
          </a:p>
        </p:txBody>
      </p:sp>
      <p:sp>
        <p:nvSpPr>
          <p:cNvPr id="118" name="Google Shape;118;ge51f3cbc71_0_40"/>
          <p:cNvSpPr/>
          <p:nvPr/>
        </p:nvSpPr>
        <p:spPr>
          <a:xfrm>
            <a:off x="0" y="5905500"/>
            <a:ext cx="12192000" cy="11229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19" name="Google Shape;119;ge51f3cbc71_0_40"/>
          <p:cNvSpPr txBox="1"/>
          <p:nvPr/>
        </p:nvSpPr>
        <p:spPr>
          <a:xfrm>
            <a:off x="721150" y="1038300"/>
            <a:ext cx="9843300" cy="41868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None/>
            </a:pPr>
            <a:endParaRPr sz="2500">
              <a:solidFill>
                <a:schemeClr val="dk1"/>
              </a:solidFill>
            </a:endParaRPr>
          </a:p>
          <a:p>
            <a:pPr marL="457200" marR="0" lvl="0" indent="-387350" algn="l" rtl="0">
              <a:lnSpc>
                <a:spcPct val="115000"/>
              </a:lnSpc>
              <a:spcBef>
                <a:spcPts val="0"/>
              </a:spcBef>
              <a:spcAft>
                <a:spcPts val="0"/>
              </a:spcAft>
              <a:buClr>
                <a:schemeClr val="dk1"/>
              </a:buClr>
              <a:buSzPts val="2500"/>
              <a:buChar char="●"/>
            </a:pPr>
            <a:r>
              <a:rPr lang="en-AU" sz="2500">
                <a:solidFill>
                  <a:schemeClr val="dk1"/>
                </a:solidFill>
              </a:rPr>
              <a:t>Through  the Patient</a:t>
            </a:r>
            <a:endParaRPr sz="2500">
              <a:solidFill>
                <a:schemeClr val="dk1"/>
              </a:solidFill>
            </a:endParaRPr>
          </a:p>
          <a:p>
            <a:pPr marL="457200" marR="0" lvl="0" indent="0" algn="l" rtl="0">
              <a:lnSpc>
                <a:spcPct val="115000"/>
              </a:lnSpc>
              <a:spcBef>
                <a:spcPts val="0"/>
              </a:spcBef>
              <a:spcAft>
                <a:spcPts val="0"/>
              </a:spcAft>
              <a:buNone/>
            </a:pPr>
            <a:endParaRPr sz="2500">
              <a:solidFill>
                <a:schemeClr val="dk1"/>
              </a:solidFill>
            </a:endParaRPr>
          </a:p>
          <a:p>
            <a:pPr marL="457200" marR="0" lvl="0" indent="-387350" algn="l" rtl="0">
              <a:lnSpc>
                <a:spcPct val="115000"/>
              </a:lnSpc>
              <a:spcBef>
                <a:spcPts val="0"/>
              </a:spcBef>
              <a:spcAft>
                <a:spcPts val="0"/>
              </a:spcAft>
              <a:buClr>
                <a:schemeClr val="dk1"/>
              </a:buClr>
              <a:buSzPts val="2500"/>
              <a:buFont typeface="Arial"/>
              <a:buChar char="●"/>
            </a:pPr>
            <a:r>
              <a:rPr lang="en-AU" sz="2500">
                <a:solidFill>
                  <a:schemeClr val="dk1"/>
                </a:solidFill>
              </a:rPr>
              <a:t>Partnership with enablers- link workers, NGOs, technology</a:t>
            </a:r>
            <a:br>
              <a:rPr lang="en-AU" sz="2500">
                <a:solidFill>
                  <a:schemeClr val="dk1"/>
                </a:solidFill>
              </a:rPr>
            </a:b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Coaching facilitators</a:t>
            </a:r>
            <a:endParaRPr sz="2500">
              <a:solidFill>
                <a:schemeClr val="dk1"/>
              </a:solidFill>
            </a:endParaRPr>
          </a:p>
          <a:p>
            <a:pPr marL="457200" lvl="0" indent="0" algn="l" rtl="0">
              <a:lnSpc>
                <a:spcPct val="115000"/>
              </a:lnSpc>
              <a:spcBef>
                <a:spcPts val="0"/>
              </a:spcBef>
              <a:spcAft>
                <a:spcPts val="0"/>
              </a:spcAft>
              <a:buNone/>
            </a:pPr>
            <a:endParaRPr sz="2500">
              <a:solidFill>
                <a:schemeClr val="dk1"/>
              </a:solidFill>
            </a:endParaRPr>
          </a:p>
          <a:p>
            <a:pPr marL="457200" marR="0" lvl="0" indent="-387350" algn="l" rtl="0">
              <a:lnSpc>
                <a:spcPct val="115000"/>
              </a:lnSpc>
              <a:spcBef>
                <a:spcPts val="0"/>
              </a:spcBef>
              <a:spcAft>
                <a:spcPts val="0"/>
              </a:spcAft>
              <a:buClr>
                <a:schemeClr val="dk1"/>
              </a:buClr>
              <a:buSzPts val="2500"/>
              <a:buChar char="●"/>
            </a:pPr>
            <a:r>
              <a:rPr lang="en-AU" sz="2500">
                <a:solidFill>
                  <a:schemeClr val="dk1"/>
                </a:solidFill>
              </a:rPr>
              <a:t>Clear indications- presentations and appointment types</a:t>
            </a:r>
            <a:endParaRPr sz="2500">
              <a:solidFill>
                <a:schemeClr val="dk1"/>
              </a:solidFill>
            </a:endParaRPr>
          </a:p>
          <a:p>
            <a:pPr marL="457200" marR="0" lvl="0" indent="0" algn="l" rtl="0">
              <a:lnSpc>
                <a:spcPct val="115000"/>
              </a:lnSpc>
              <a:spcBef>
                <a:spcPts val="0"/>
              </a:spcBef>
              <a:spcAft>
                <a:spcPts val="0"/>
              </a:spcAft>
              <a:buNone/>
            </a:pPr>
            <a:endParaRPr sz="3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54243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28638b13b1d_1_42"/>
          <p:cNvSpPr/>
          <p:nvPr/>
        </p:nvSpPr>
        <p:spPr>
          <a:xfrm>
            <a:off x="-75" y="0"/>
            <a:ext cx="12192000" cy="10383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25" name="Google Shape;125;g28638b13b1d_1_42"/>
          <p:cNvSpPr txBox="1"/>
          <p:nvPr/>
        </p:nvSpPr>
        <p:spPr>
          <a:xfrm>
            <a:off x="895500" y="149700"/>
            <a:ext cx="106290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000"/>
              <a:buFont typeface="Arial"/>
              <a:buNone/>
            </a:pPr>
            <a:r>
              <a:rPr lang="en-AU" sz="4000" b="1">
                <a:solidFill>
                  <a:srgbClr val="45515B"/>
                </a:solidFill>
                <a:latin typeface="Comfortaa"/>
                <a:ea typeface="Comfortaa"/>
                <a:cs typeface="Comfortaa"/>
                <a:sym typeface="Comfortaa"/>
              </a:rPr>
              <a:t>Increase Uptake for Clinicians</a:t>
            </a:r>
            <a:endParaRPr sz="1400" b="0" i="0" u="none" strike="noStrike" cap="none">
              <a:solidFill>
                <a:srgbClr val="000000"/>
              </a:solidFill>
              <a:latin typeface="Arial"/>
              <a:ea typeface="Arial"/>
              <a:cs typeface="Arial"/>
              <a:sym typeface="Arial"/>
            </a:endParaRPr>
          </a:p>
        </p:txBody>
      </p:sp>
      <p:sp>
        <p:nvSpPr>
          <p:cNvPr id="126" name="Google Shape;126;g28638b13b1d_1_42"/>
          <p:cNvSpPr/>
          <p:nvPr/>
        </p:nvSpPr>
        <p:spPr>
          <a:xfrm>
            <a:off x="0" y="5905500"/>
            <a:ext cx="12192000" cy="11229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27" name="Google Shape;127;g28638b13b1d_1_42"/>
          <p:cNvSpPr txBox="1"/>
          <p:nvPr/>
        </p:nvSpPr>
        <p:spPr>
          <a:xfrm>
            <a:off x="736925" y="1558575"/>
            <a:ext cx="9843300" cy="3224700"/>
          </a:xfrm>
          <a:prstGeom prst="rect">
            <a:avLst/>
          </a:prstGeom>
          <a:noFill/>
          <a:ln>
            <a:noFill/>
          </a:ln>
        </p:spPr>
        <p:txBody>
          <a:bodyPr spcFirstLastPara="1" wrap="square" lIns="91425" tIns="91425" rIns="91425" bIns="91425" anchor="t" anchorCtr="0">
            <a:spAutoFit/>
          </a:bodyPr>
          <a:lstStyle/>
          <a:p>
            <a:pPr marL="457200" lvl="0" indent="-387350" algn="l" rtl="0">
              <a:lnSpc>
                <a:spcPct val="115000"/>
              </a:lnSpc>
              <a:spcBef>
                <a:spcPts val="0"/>
              </a:spcBef>
              <a:spcAft>
                <a:spcPts val="0"/>
              </a:spcAft>
              <a:buClr>
                <a:schemeClr val="dk1"/>
              </a:buClr>
              <a:buSzPts val="2500"/>
              <a:buChar char="●"/>
            </a:pPr>
            <a:r>
              <a:rPr lang="en-AU" sz="2500">
                <a:solidFill>
                  <a:schemeClr val="dk1"/>
                </a:solidFill>
              </a:rPr>
              <a:t>Professional Medical peer groups/college</a:t>
            </a:r>
            <a:endParaRPr sz="2500">
              <a:solidFill>
                <a:schemeClr val="dk1"/>
              </a:solidFill>
            </a:endParaRPr>
          </a:p>
          <a:p>
            <a:pPr marL="457200" lvl="0" indent="0" algn="l" rtl="0">
              <a:lnSpc>
                <a:spcPct val="115000"/>
              </a:lnSpc>
              <a:spcBef>
                <a:spcPts val="0"/>
              </a:spcBef>
              <a:spcAft>
                <a:spcPts val="0"/>
              </a:spcAft>
              <a:buNone/>
            </a:pP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Medical education - evidence and training</a:t>
            </a:r>
            <a:endParaRPr sz="2500">
              <a:solidFill>
                <a:schemeClr val="dk1"/>
              </a:solidFill>
            </a:endParaRPr>
          </a:p>
          <a:p>
            <a:pPr marL="457200" lvl="0" indent="0" algn="l" rtl="0">
              <a:lnSpc>
                <a:spcPct val="115000"/>
              </a:lnSpc>
              <a:spcBef>
                <a:spcPts val="0"/>
              </a:spcBef>
              <a:spcAft>
                <a:spcPts val="0"/>
              </a:spcAft>
              <a:buNone/>
            </a:pP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By example - normalise for colleagues</a:t>
            </a:r>
            <a:endParaRPr sz="2500">
              <a:solidFill>
                <a:schemeClr val="dk1"/>
              </a:solidFill>
            </a:endParaRPr>
          </a:p>
          <a:p>
            <a:pPr marL="457200" lvl="0" indent="0" algn="l" rtl="0">
              <a:lnSpc>
                <a:spcPct val="115000"/>
              </a:lnSpc>
              <a:spcBef>
                <a:spcPts val="0"/>
              </a:spcBef>
              <a:spcAft>
                <a:spcPts val="0"/>
              </a:spcAft>
              <a:buNone/>
            </a:pP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Share systems/workflow</a:t>
            </a:r>
            <a:endParaRPr sz="2000" b="1">
              <a:solidFill>
                <a:schemeClr val="dk1"/>
              </a:solidFill>
            </a:endParaRPr>
          </a:p>
        </p:txBody>
      </p:sp>
    </p:spTree>
    <p:extLst>
      <p:ext uri="{BB962C8B-B14F-4D97-AF65-F5344CB8AC3E}">
        <p14:creationId xmlns:p14="http://schemas.microsoft.com/office/powerpoint/2010/main" val="727955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28638b13b1d_0_28"/>
          <p:cNvSpPr/>
          <p:nvPr/>
        </p:nvSpPr>
        <p:spPr>
          <a:xfrm>
            <a:off x="-75" y="0"/>
            <a:ext cx="12192000" cy="10383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33" name="Google Shape;133;g28638b13b1d_0_28"/>
          <p:cNvSpPr txBox="1"/>
          <p:nvPr/>
        </p:nvSpPr>
        <p:spPr>
          <a:xfrm>
            <a:off x="1316800" y="149700"/>
            <a:ext cx="93324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000"/>
              <a:buFont typeface="Arial"/>
              <a:buNone/>
            </a:pPr>
            <a:r>
              <a:rPr lang="en-AU" sz="4000" b="1">
                <a:solidFill>
                  <a:srgbClr val="45515B"/>
                </a:solidFill>
                <a:latin typeface="Comfortaa"/>
                <a:ea typeface="Comfortaa"/>
                <a:cs typeface="Comfortaa"/>
                <a:sym typeface="Comfortaa"/>
              </a:rPr>
              <a:t>Increase Uptake for Patients</a:t>
            </a:r>
            <a:endParaRPr sz="1400" b="0" i="0" u="none" strike="noStrike" cap="none">
              <a:solidFill>
                <a:srgbClr val="000000"/>
              </a:solidFill>
              <a:latin typeface="Arial"/>
              <a:ea typeface="Arial"/>
              <a:cs typeface="Arial"/>
              <a:sym typeface="Arial"/>
            </a:endParaRPr>
          </a:p>
        </p:txBody>
      </p:sp>
      <p:sp>
        <p:nvSpPr>
          <p:cNvPr id="134" name="Google Shape;134;g28638b13b1d_0_28"/>
          <p:cNvSpPr/>
          <p:nvPr/>
        </p:nvSpPr>
        <p:spPr>
          <a:xfrm>
            <a:off x="0" y="5905500"/>
            <a:ext cx="12192000" cy="11229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35" name="Google Shape;135;g28638b13b1d_0_28"/>
          <p:cNvSpPr txBox="1"/>
          <p:nvPr/>
        </p:nvSpPr>
        <p:spPr>
          <a:xfrm>
            <a:off x="712225" y="1172875"/>
            <a:ext cx="10335300" cy="5071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endParaRPr sz="2500">
              <a:solidFill>
                <a:schemeClr val="dk1"/>
              </a:solidFill>
            </a:endParaRPr>
          </a:p>
          <a:p>
            <a:pPr marL="457200" marR="0" lvl="0" indent="-387350" algn="l" rtl="0">
              <a:lnSpc>
                <a:spcPct val="115000"/>
              </a:lnSpc>
              <a:spcBef>
                <a:spcPts val="0"/>
              </a:spcBef>
              <a:spcAft>
                <a:spcPts val="0"/>
              </a:spcAft>
              <a:buClr>
                <a:schemeClr val="dk1"/>
              </a:buClr>
              <a:buSzPts val="2500"/>
              <a:buChar char="●"/>
            </a:pPr>
            <a:r>
              <a:rPr lang="en-AU" sz="2500">
                <a:solidFill>
                  <a:schemeClr val="dk1"/>
                </a:solidFill>
              </a:rPr>
              <a:t>Medicalise indication- have evidence base at hand</a:t>
            </a:r>
            <a:endParaRPr sz="2500">
              <a:solidFill>
                <a:schemeClr val="dk1"/>
              </a:solidFill>
            </a:endParaRPr>
          </a:p>
          <a:p>
            <a:pPr marL="457200" marR="0" lvl="0" indent="0" algn="l" rtl="0">
              <a:lnSpc>
                <a:spcPct val="115000"/>
              </a:lnSpc>
              <a:spcBef>
                <a:spcPts val="0"/>
              </a:spcBef>
              <a:spcAft>
                <a:spcPts val="0"/>
              </a:spcAft>
              <a:buNone/>
            </a:pPr>
            <a:endParaRPr sz="2500">
              <a:solidFill>
                <a:schemeClr val="dk1"/>
              </a:solidFill>
            </a:endParaRPr>
          </a:p>
          <a:p>
            <a:pPr marL="457200" marR="0" lvl="0" indent="-387350" algn="l" rtl="0">
              <a:lnSpc>
                <a:spcPct val="115000"/>
              </a:lnSpc>
              <a:spcBef>
                <a:spcPts val="0"/>
              </a:spcBef>
              <a:spcAft>
                <a:spcPts val="0"/>
              </a:spcAft>
              <a:buClr>
                <a:schemeClr val="dk1"/>
              </a:buClr>
              <a:buSzPts val="2500"/>
              <a:buChar char="●"/>
            </a:pPr>
            <a:r>
              <a:rPr lang="en-AU" sz="2500">
                <a:solidFill>
                  <a:schemeClr val="dk1"/>
                </a:solidFill>
              </a:rPr>
              <a:t>Clear communication</a:t>
            </a:r>
            <a:endParaRPr sz="2500">
              <a:solidFill>
                <a:schemeClr val="dk1"/>
              </a:solidFill>
            </a:endParaRPr>
          </a:p>
          <a:p>
            <a:pPr marL="457200" marR="0" lvl="0" indent="0" algn="l" rtl="0">
              <a:lnSpc>
                <a:spcPct val="115000"/>
              </a:lnSpc>
              <a:spcBef>
                <a:spcPts val="0"/>
              </a:spcBef>
              <a:spcAft>
                <a:spcPts val="0"/>
              </a:spcAft>
              <a:buNone/>
            </a:pPr>
            <a:endParaRPr sz="2500">
              <a:solidFill>
                <a:schemeClr val="dk1"/>
              </a:solidFill>
            </a:endParaRPr>
          </a:p>
          <a:p>
            <a:pPr marL="457200" marR="0" lvl="0" indent="-387350" algn="l" rtl="0">
              <a:lnSpc>
                <a:spcPct val="115000"/>
              </a:lnSpc>
              <a:spcBef>
                <a:spcPts val="0"/>
              </a:spcBef>
              <a:spcAft>
                <a:spcPts val="0"/>
              </a:spcAft>
              <a:buClr>
                <a:schemeClr val="dk1"/>
              </a:buClr>
              <a:buSzPts val="2500"/>
              <a:buFont typeface="Arial"/>
              <a:buChar char="●"/>
            </a:pPr>
            <a:r>
              <a:rPr lang="en-AU" sz="2500">
                <a:solidFill>
                  <a:schemeClr val="dk1"/>
                </a:solidFill>
              </a:rPr>
              <a:t>Normalisation and de-stigmatisation</a:t>
            </a:r>
            <a:endParaRPr sz="2500">
              <a:solidFill>
                <a:schemeClr val="dk1"/>
              </a:solidFill>
            </a:endParaRPr>
          </a:p>
          <a:p>
            <a:pPr marL="457200" marR="0" lvl="0" indent="0" algn="l" rtl="0">
              <a:lnSpc>
                <a:spcPct val="115000"/>
              </a:lnSpc>
              <a:spcBef>
                <a:spcPts val="0"/>
              </a:spcBef>
              <a:spcAft>
                <a:spcPts val="0"/>
              </a:spcAft>
              <a:buNone/>
            </a:pP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Feedback loop</a:t>
            </a:r>
            <a:endParaRPr sz="2500">
              <a:solidFill>
                <a:schemeClr val="dk1"/>
              </a:solidFill>
            </a:endParaRPr>
          </a:p>
          <a:p>
            <a:pPr marL="457200" marR="0" lvl="0" indent="0" algn="l" rtl="0">
              <a:lnSpc>
                <a:spcPct val="115000"/>
              </a:lnSpc>
              <a:spcBef>
                <a:spcPts val="0"/>
              </a:spcBef>
              <a:spcAft>
                <a:spcPts val="0"/>
              </a:spcAft>
              <a:buNone/>
            </a:pPr>
            <a:endParaRPr sz="2500">
              <a:solidFill>
                <a:schemeClr val="dk1"/>
              </a:solidFill>
            </a:endParaRPr>
          </a:p>
          <a:p>
            <a:pPr marL="457200" lvl="0" indent="0" algn="l" rtl="0">
              <a:lnSpc>
                <a:spcPct val="115000"/>
              </a:lnSpc>
              <a:spcBef>
                <a:spcPts val="0"/>
              </a:spcBef>
              <a:spcAft>
                <a:spcPts val="0"/>
              </a:spcAft>
              <a:buNone/>
            </a:pPr>
            <a:endParaRPr sz="2500">
              <a:solidFill>
                <a:schemeClr val="dk1"/>
              </a:solidFill>
            </a:endParaRPr>
          </a:p>
          <a:p>
            <a:pPr marL="457200" marR="0" lvl="0" indent="0" algn="l" rtl="0">
              <a:lnSpc>
                <a:spcPct val="115000"/>
              </a:lnSpc>
              <a:spcBef>
                <a:spcPts val="0"/>
              </a:spcBef>
              <a:spcAft>
                <a:spcPts val="0"/>
              </a:spcAft>
              <a:buNone/>
            </a:pPr>
            <a:endParaRPr sz="3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1716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ed1421a6fe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a:p>
            <a:pPr marL="0" lvl="0" indent="0" algn="l" rtl="0">
              <a:lnSpc>
                <a:spcPct val="90000"/>
              </a:lnSpc>
              <a:spcBef>
                <a:spcPts val="0"/>
              </a:spcBef>
              <a:spcAft>
                <a:spcPts val="0"/>
              </a:spcAft>
              <a:buClr>
                <a:schemeClr val="dk1"/>
              </a:buClr>
              <a:buSzPts val="4400"/>
              <a:buFont typeface="Calibri"/>
              <a:buNone/>
            </a:pPr>
            <a:endParaRPr/>
          </a:p>
        </p:txBody>
      </p:sp>
      <p:sp>
        <p:nvSpPr>
          <p:cNvPr id="141" name="Google Shape;141;ged1421a6fe_0_0"/>
          <p:cNvSpPr/>
          <p:nvPr/>
        </p:nvSpPr>
        <p:spPr>
          <a:xfrm>
            <a:off x="-75" y="0"/>
            <a:ext cx="12192000" cy="10383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90000"/>
              </a:lnSpc>
              <a:spcBef>
                <a:spcPts val="0"/>
              </a:spcBef>
              <a:spcAft>
                <a:spcPts val="0"/>
              </a:spcAft>
              <a:buClr>
                <a:schemeClr val="dk1"/>
              </a:buClr>
              <a:buSzPts val="4400"/>
              <a:buFont typeface="Calibri"/>
              <a:buNone/>
            </a:pPr>
            <a:endParaRPr sz="900" b="0" i="0" u="none" strike="noStrike" cap="none">
              <a:solidFill>
                <a:schemeClr val="lt1"/>
              </a:solidFill>
              <a:latin typeface="Arial"/>
              <a:ea typeface="Arial"/>
              <a:cs typeface="Arial"/>
              <a:sym typeface="Arial"/>
            </a:endParaRPr>
          </a:p>
        </p:txBody>
      </p:sp>
      <p:sp>
        <p:nvSpPr>
          <p:cNvPr id="142" name="Google Shape;142;ged1421a6fe_0_0"/>
          <p:cNvSpPr/>
          <p:nvPr/>
        </p:nvSpPr>
        <p:spPr>
          <a:xfrm>
            <a:off x="-75" y="0"/>
            <a:ext cx="12192000" cy="10383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90000"/>
              </a:lnSpc>
              <a:spcBef>
                <a:spcPts val="0"/>
              </a:spcBef>
              <a:spcAft>
                <a:spcPts val="0"/>
              </a:spcAft>
              <a:buClr>
                <a:schemeClr val="dk1"/>
              </a:buClr>
              <a:buSzPts val="4400"/>
              <a:buFont typeface="Calibri"/>
              <a:buNone/>
            </a:pPr>
            <a:endParaRPr sz="1400" b="0" i="0" u="none" strike="noStrike" cap="none">
              <a:solidFill>
                <a:srgbClr val="000000"/>
              </a:solidFill>
              <a:latin typeface="Arial"/>
              <a:ea typeface="Arial"/>
              <a:cs typeface="Arial"/>
              <a:sym typeface="Arial"/>
            </a:endParaRPr>
          </a:p>
        </p:txBody>
      </p:sp>
      <p:pic>
        <p:nvPicPr>
          <p:cNvPr id="143" name="Google Shape;143;ged1421a6fe_0_0"/>
          <p:cNvPicPr preferRelativeResize="0"/>
          <p:nvPr/>
        </p:nvPicPr>
        <p:blipFill rotWithShape="1">
          <a:blip r:embed="rId3">
            <a:alphaModFix/>
          </a:blip>
          <a:srcRect/>
          <a:stretch/>
        </p:blipFill>
        <p:spPr>
          <a:xfrm>
            <a:off x="-75" y="678664"/>
            <a:ext cx="12192000" cy="6179336"/>
          </a:xfrm>
          <a:prstGeom prst="rect">
            <a:avLst/>
          </a:prstGeom>
          <a:noFill/>
          <a:ln>
            <a:noFill/>
          </a:ln>
        </p:spPr>
      </p:pic>
      <p:sp>
        <p:nvSpPr>
          <p:cNvPr id="144" name="Google Shape;144;ged1421a6fe_0_0"/>
          <p:cNvSpPr txBox="1"/>
          <p:nvPr/>
        </p:nvSpPr>
        <p:spPr>
          <a:xfrm>
            <a:off x="2218925" y="149700"/>
            <a:ext cx="7853700" cy="3786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ged1421a6fe_0_0"/>
          <p:cNvSpPr txBox="1"/>
          <p:nvPr/>
        </p:nvSpPr>
        <p:spPr>
          <a:xfrm>
            <a:off x="1797725" y="1342600"/>
            <a:ext cx="10335300" cy="1974000"/>
          </a:xfrm>
          <a:prstGeom prst="rect">
            <a:avLst/>
          </a:prstGeom>
          <a:noFill/>
          <a:ln>
            <a:noFill/>
          </a:ln>
        </p:spPr>
        <p:txBody>
          <a:bodyPr spcFirstLastPara="1" wrap="square" lIns="91425" tIns="91425" rIns="91425" bIns="91425" anchor="t" anchorCtr="0">
            <a:spAutoFit/>
          </a:bodyPr>
          <a:lstStyle/>
          <a:p>
            <a:pPr marL="457200" lvl="0" indent="-387350" algn="l" rtl="0">
              <a:lnSpc>
                <a:spcPct val="115000"/>
              </a:lnSpc>
              <a:spcBef>
                <a:spcPts val="0"/>
              </a:spcBef>
              <a:spcAft>
                <a:spcPts val="0"/>
              </a:spcAft>
              <a:buClr>
                <a:schemeClr val="dk1"/>
              </a:buClr>
              <a:buSzPts val="2500"/>
              <a:buChar char="●"/>
            </a:pPr>
            <a:r>
              <a:rPr lang="en-AU" sz="2500">
                <a:solidFill>
                  <a:schemeClr val="dk1"/>
                </a:solidFill>
              </a:rPr>
              <a:t>Enablement and choice</a:t>
            </a:r>
            <a:endParaRPr sz="2500">
              <a:solidFill>
                <a:schemeClr val="dk1"/>
              </a:solidFill>
            </a:endParaRPr>
          </a:p>
          <a:p>
            <a:pPr marL="457200" lvl="0" indent="0" algn="l" rtl="0">
              <a:lnSpc>
                <a:spcPct val="115000"/>
              </a:lnSpc>
              <a:spcBef>
                <a:spcPts val="0"/>
              </a:spcBef>
              <a:spcAft>
                <a:spcPts val="0"/>
              </a:spcAft>
              <a:buNone/>
            </a:pP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Tailored recommendation</a:t>
            </a:r>
            <a:endParaRPr sz="2500">
              <a:solidFill>
                <a:schemeClr val="dk1"/>
              </a:solidFill>
            </a:endParaRPr>
          </a:p>
          <a:p>
            <a:pPr marL="457200" marR="0" lvl="0" indent="0" algn="l" rtl="0">
              <a:lnSpc>
                <a:spcPct val="115000"/>
              </a:lnSpc>
              <a:spcBef>
                <a:spcPts val="0"/>
              </a:spcBef>
              <a:spcAft>
                <a:spcPts val="0"/>
              </a:spcAft>
              <a:buNone/>
            </a:pPr>
            <a:endParaRPr sz="3000" b="0" i="0" u="none" strike="noStrike" cap="none">
              <a:solidFill>
                <a:schemeClr val="dk1"/>
              </a:solidFill>
              <a:latin typeface="Arial"/>
              <a:ea typeface="Arial"/>
              <a:cs typeface="Arial"/>
              <a:sym typeface="Arial"/>
            </a:endParaRPr>
          </a:p>
        </p:txBody>
      </p:sp>
      <p:sp>
        <p:nvSpPr>
          <p:cNvPr id="146" name="Google Shape;146;ged1421a6fe_0_0"/>
          <p:cNvSpPr txBox="1"/>
          <p:nvPr/>
        </p:nvSpPr>
        <p:spPr>
          <a:xfrm>
            <a:off x="1316800" y="149700"/>
            <a:ext cx="93324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000"/>
              <a:buFont typeface="Arial"/>
              <a:buNone/>
            </a:pPr>
            <a:r>
              <a:rPr lang="en-AU" sz="4000" b="1">
                <a:solidFill>
                  <a:srgbClr val="45515B"/>
                </a:solidFill>
                <a:latin typeface="Comfortaa"/>
                <a:ea typeface="Comfortaa"/>
                <a:cs typeface="Comfortaa"/>
                <a:sym typeface="Comfortaa"/>
              </a:rPr>
              <a:t>Increase Uptake for Patients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04912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FE3CEE-891F-6FF7-CE0A-09B987DD04FC}"/>
              </a:ext>
            </a:extLst>
          </p:cNvPr>
          <p:cNvSpPr>
            <a:spLocks noGrp="1"/>
          </p:cNvSpPr>
          <p:nvPr>
            <p:ph idx="1"/>
          </p:nvPr>
        </p:nvSpPr>
        <p:spPr>
          <a:xfrm>
            <a:off x="1195527" y="2621640"/>
            <a:ext cx="10086192" cy="4004138"/>
          </a:xfrm>
        </p:spPr>
        <p:txBody>
          <a:bodyPr/>
          <a:lstStyle/>
          <a:p>
            <a:pPr marL="0" indent="0">
              <a:buNone/>
            </a:pPr>
            <a:r>
              <a:rPr lang="en-US" dirty="0">
                <a:solidFill>
                  <a:schemeClr val="dk1"/>
                </a:solidFill>
                <a:sym typeface="Arial"/>
              </a:rPr>
              <a:t>Please note we are </a:t>
            </a:r>
            <a:r>
              <a:rPr lang="en-US" b="1" dirty="0">
                <a:solidFill>
                  <a:schemeClr val="dk1"/>
                </a:solidFill>
                <a:sym typeface="Arial"/>
              </a:rPr>
              <a:t>recording</a:t>
            </a:r>
            <a:r>
              <a:rPr lang="en-US" dirty="0">
                <a:solidFill>
                  <a:schemeClr val="dk1"/>
                </a:solidFill>
                <a:sym typeface="Arial"/>
              </a:rPr>
              <a:t> this webinar. You will be sent the slides and the link to the recording, and they will be on NASP's website, too.</a:t>
            </a:r>
          </a:p>
          <a:p>
            <a:pPr marL="0" indent="0">
              <a:buNone/>
            </a:pPr>
            <a:endParaRPr lang="en-US" dirty="0">
              <a:solidFill>
                <a:schemeClr val="dk1"/>
              </a:solidFill>
            </a:endParaRPr>
          </a:p>
          <a:p>
            <a:pPr marL="0" indent="0">
              <a:buClr>
                <a:schemeClr val="dk1"/>
              </a:buClr>
              <a:buSzPts val="2400"/>
              <a:buNone/>
            </a:pPr>
            <a:r>
              <a:rPr lang="en-US" dirty="0">
                <a:solidFill>
                  <a:schemeClr val="dk1"/>
                </a:solidFill>
              </a:rPr>
              <a:t>Presentations, then a </a:t>
            </a:r>
            <a:r>
              <a:rPr lang="en-US" b="1" dirty="0">
                <a:solidFill>
                  <a:schemeClr val="dk1"/>
                </a:solidFill>
              </a:rPr>
              <a:t>Q&amp;A session </a:t>
            </a:r>
            <a:r>
              <a:rPr lang="en-US" dirty="0">
                <a:solidFill>
                  <a:schemeClr val="dk1"/>
                </a:solidFill>
              </a:rPr>
              <a:t>at the end. </a:t>
            </a:r>
          </a:p>
          <a:p>
            <a:pPr marL="0" indent="0">
              <a:buClr>
                <a:schemeClr val="dk1"/>
              </a:buClr>
              <a:buSzPts val="2400"/>
              <a:buNone/>
            </a:pPr>
            <a:endParaRPr lang="en-US" dirty="0">
              <a:solidFill>
                <a:schemeClr val="dk1"/>
              </a:solidFill>
            </a:endParaRPr>
          </a:p>
          <a:p>
            <a:pPr marL="0" indent="0">
              <a:buSzPts val="2400"/>
              <a:buNone/>
            </a:pPr>
            <a:r>
              <a:rPr lang="en-US" dirty="0">
                <a:solidFill>
                  <a:schemeClr val="dk1"/>
                </a:solidFill>
              </a:rPr>
              <a:t>Please </a:t>
            </a:r>
            <a:r>
              <a:rPr lang="en-US" b="1" dirty="0">
                <a:solidFill>
                  <a:schemeClr val="dk1"/>
                </a:solidFill>
              </a:rPr>
              <a:t>submit questions via the chat.</a:t>
            </a:r>
          </a:p>
          <a:p>
            <a:pPr marL="0" indent="0">
              <a:buSzPts val="2400"/>
              <a:buNone/>
            </a:pPr>
            <a:endParaRPr lang="en-US" b="1" dirty="0">
              <a:solidFill>
                <a:schemeClr val="dk1"/>
              </a:solidFill>
              <a:ea typeface="Calibri" panose="020F0502020204030204"/>
              <a:cs typeface="Calibri" panose="020F0502020204030204"/>
            </a:endParaRPr>
          </a:p>
          <a:p>
            <a:pPr marL="0" indent="0">
              <a:buClr>
                <a:schemeClr val="dk1"/>
              </a:buClr>
              <a:buSzPts val="2400"/>
              <a:buNone/>
            </a:pPr>
            <a:r>
              <a:rPr lang="en-US" dirty="0">
                <a:solidFill>
                  <a:schemeClr val="dk1"/>
                </a:solidFill>
              </a:rPr>
              <a:t>Please use the chat for introducing yourself and networking.</a:t>
            </a:r>
          </a:p>
          <a:p>
            <a:pPr marL="0" indent="0">
              <a:buClr>
                <a:schemeClr val="dk1"/>
              </a:buClr>
              <a:buSzPts val="2400"/>
              <a:buNone/>
            </a:pPr>
            <a:endParaRPr lang="en-US" dirty="0">
              <a:solidFill>
                <a:schemeClr val="dk1"/>
              </a:solidFill>
            </a:endParaRPr>
          </a:p>
          <a:p>
            <a:pPr marL="0" indent="0">
              <a:buClr>
                <a:schemeClr val="dk1"/>
              </a:buClr>
              <a:buSzPts val="2400"/>
              <a:buNone/>
            </a:pPr>
            <a:r>
              <a:rPr lang="en-US" dirty="0">
                <a:solidFill>
                  <a:schemeClr val="dk1"/>
                </a:solidFill>
              </a:rPr>
              <a:t>Please stay on</a:t>
            </a:r>
            <a:r>
              <a:rPr lang="en-US" b="1" dirty="0">
                <a:solidFill>
                  <a:schemeClr val="dk1"/>
                </a:solidFill>
              </a:rPr>
              <a:t> mute </a:t>
            </a:r>
            <a:r>
              <a:rPr lang="en-US" dirty="0">
                <a:solidFill>
                  <a:schemeClr val="dk1"/>
                </a:solidFill>
              </a:rPr>
              <a:t>and </a:t>
            </a:r>
            <a:r>
              <a:rPr lang="en-US" b="1" dirty="0">
                <a:solidFill>
                  <a:schemeClr val="dk1"/>
                </a:solidFill>
              </a:rPr>
              <a:t>camera off.</a:t>
            </a:r>
            <a:endParaRPr lang="en-US" dirty="0">
              <a:solidFill>
                <a:schemeClr val="dk1"/>
              </a:solidFill>
            </a:endParaRPr>
          </a:p>
          <a:p>
            <a:endParaRPr lang="en-US" dirty="0"/>
          </a:p>
        </p:txBody>
      </p:sp>
      <p:sp>
        <p:nvSpPr>
          <p:cNvPr id="3" name="Title 2">
            <a:extLst>
              <a:ext uri="{FF2B5EF4-FFF2-40B4-BE49-F238E27FC236}">
                <a16:creationId xmlns:a16="http://schemas.microsoft.com/office/drawing/2014/main" id="{B012D9DC-F083-09DC-8F8E-FAA5C171C945}"/>
              </a:ext>
            </a:extLst>
          </p:cNvPr>
          <p:cNvSpPr>
            <a:spLocks noGrp="1"/>
          </p:cNvSpPr>
          <p:nvPr>
            <p:ph type="title"/>
          </p:nvPr>
        </p:nvSpPr>
        <p:spPr>
          <a:xfrm>
            <a:off x="1159482" y="1363378"/>
            <a:ext cx="3684373" cy="1258262"/>
          </a:xfrm>
        </p:spPr>
        <p:txBody>
          <a:bodyPr/>
          <a:lstStyle/>
          <a:p>
            <a:r>
              <a:rPr lang="en-US" dirty="0"/>
              <a:t>Housekeeping</a:t>
            </a:r>
          </a:p>
        </p:txBody>
      </p:sp>
      <p:sp>
        <p:nvSpPr>
          <p:cNvPr id="5" name="Slide Number Placeholder 4">
            <a:extLst>
              <a:ext uri="{FF2B5EF4-FFF2-40B4-BE49-F238E27FC236}">
                <a16:creationId xmlns:a16="http://schemas.microsoft.com/office/drawing/2014/main" id="{42399688-8817-ECF5-F9A9-77AA10FD6464}"/>
              </a:ext>
            </a:extLst>
          </p:cNvPr>
          <p:cNvSpPr>
            <a:spLocks noGrp="1"/>
          </p:cNvSpPr>
          <p:nvPr>
            <p:ph type="sldNum" sz="quarter" idx="12"/>
          </p:nvPr>
        </p:nvSpPr>
        <p:spPr/>
        <p:txBody>
          <a:bodyPr/>
          <a:lstStyle/>
          <a:p>
            <a:r>
              <a:rPr lang="en-US"/>
              <a:t>Page </a:t>
            </a:r>
            <a:fld id="{6CD04867-206E-8E42-A1B6-AF5E95E31B30}" type="slidenum">
              <a:rPr lang="en-US" smtClean="0"/>
              <a:pPr/>
              <a:t>2</a:t>
            </a:fld>
            <a:endParaRPr lang="en-US" sz="1000"/>
          </a:p>
        </p:txBody>
      </p:sp>
    </p:spTree>
    <p:extLst>
      <p:ext uri="{BB962C8B-B14F-4D97-AF65-F5344CB8AC3E}">
        <p14:creationId xmlns:p14="http://schemas.microsoft.com/office/powerpoint/2010/main" val="666956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8638b13b1d_0_5"/>
          <p:cNvSpPr/>
          <p:nvPr/>
        </p:nvSpPr>
        <p:spPr>
          <a:xfrm>
            <a:off x="-75" y="0"/>
            <a:ext cx="12192000" cy="10383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52" name="Google Shape;152;g28638b13b1d_0_5"/>
          <p:cNvSpPr txBox="1"/>
          <p:nvPr/>
        </p:nvSpPr>
        <p:spPr>
          <a:xfrm>
            <a:off x="2339975" y="149700"/>
            <a:ext cx="78624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000"/>
              <a:buFont typeface="Arial"/>
              <a:buNone/>
            </a:pPr>
            <a:r>
              <a:rPr lang="en-AU" sz="4000" b="1">
                <a:solidFill>
                  <a:srgbClr val="45515B"/>
                </a:solidFill>
                <a:latin typeface="Comfortaa"/>
                <a:ea typeface="Comfortaa"/>
                <a:cs typeface="Comfortaa"/>
                <a:sym typeface="Comfortaa"/>
              </a:rPr>
              <a:t>Improving Implementation</a:t>
            </a:r>
            <a:endParaRPr sz="1400" b="0" i="0" u="none" strike="noStrike" cap="none">
              <a:solidFill>
                <a:srgbClr val="000000"/>
              </a:solidFill>
              <a:latin typeface="Arial"/>
              <a:ea typeface="Arial"/>
              <a:cs typeface="Arial"/>
              <a:sym typeface="Arial"/>
            </a:endParaRPr>
          </a:p>
        </p:txBody>
      </p:sp>
      <p:sp>
        <p:nvSpPr>
          <p:cNvPr id="153" name="Google Shape;153;g28638b13b1d_0_5"/>
          <p:cNvSpPr/>
          <p:nvPr/>
        </p:nvSpPr>
        <p:spPr>
          <a:xfrm>
            <a:off x="0" y="5905500"/>
            <a:ext cx="12192000" cy="11229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54" name="Google Shape;154;g28638b13b1d_0_5"/>
          <p:cNvSpPr txBox="1"/>
          <p:nvPr/>
        </p:nvSpPr>
        <p:spPr>
          <a:xfrm>
            <a:off x="721150" y="1038300"/>
            <a:ext cx="9843300" cy="3578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None/>
            </a:pPr>
            <a:endParaRPr sz="2000" b="1">
              <a:solidFill>
                <a:schemeClr val="dk1"/>
              </a:solidFill>
            </a:endParaRPr>
          </a:p>
          <a:p>
            <a:pPr marL="457200" marR="0" lvl="0" indent="-387350" algn="l" rtl="0">
              <a:lnSpc>
                <a:spcPct val="115000"/>
              </a:lnSpc>
              <a:spcBef>
                <a:spcPts val="0"/>
              </a:spcBef>
              <a:spcAft>
                <a:spcPts val="0"/>
              </a:spcAft>
              <a:buClr>
                <a:schemeClr val="dk1"/>
              </a:buClr>
              <a:buSzPts val="2500"/>
              <a:buFont typeface="Arial"/>
              <a:buChar char="●"/>
            </a:pPr>
            <a:r>
              <a:rPr lang="en-AU" sz="2500">
                <a:solidFill>
                  <a:schemeClr val="dk1"/>
                </a:solidFill>
              </a:rPr>
              <a:t>Incorporate into patient-centred care models</a:t>
            </a:r>
            <a:endParaRPr sz="2500">
              <a:solidFill>
                <a:schemeClr val="dk1"/>
              </a:solidFill>
            </a:endParaRPr>
          </a:p>
          <a:p>
            <a:pPr marL="457200" marR="0" lvl="0" indent="0" algn="l" rtl="0">
              <a:lnSpc>
                <a:spcPct val="115000"/>
              </a:lnSpc>
              <a:spcBef>
                <a:spcPts val="0"/>
              </a:spcBef>
              <a:spcAft>
                <a:spcPts val="0"/>
              </a:spcAft>
              <a:buNone/>
            </a:pPr>
            <a:endParaRPr sz="2500">
              <a:solidFill>
                <a:schemeClr val="dk1"/>
              </a:solidFill>
            </a:endParaRPr>
          </a:p>
          <a:p>
            <a:pPr marL="457200" marR="0" lvl="0" indent="-387350" algn="l" rtl="0">
              <a:lnSpc>
                <a:spcPct val="115000"/>
              </a:lnSpc>
              <a:spcBef>
                <a:spcPts val="0"/>
              </a:spcBef>
              <a:spcAft>
                <a:spcPts val="0"/>
              </a:spcAft>
              <a:buClr>
                <a:schemeClr val="dk1"/>
              </a:buClr>
              <a:buSzPts val="2500"/>
              <a:buChar char="●"/>
            </a:pPr>
            <a:r>
              <a:rPr lang="en-AU" sz="2500">
                <a:solidFill>
                  <a:schemeClr val="dk1"/>
                </a:solidFill>
              </a:rPr>
              <a:t>Leverage funding opportunities</a:t>
            </a:r>
            <a:endParaRPr sz="2500">
              <a:solidFill>
                <a:schemeClr val="dk1"/>
              </a:solidFill>
            </a:endParaRPr>
          </a:p>
          <a:p>
            <a:pPr marL="457200" marR="0" lvl="0" indent="0" algn="l" rtl="0">
              <a:lnSpc>
                <a:spcPct val="115000"/>
              </a:lnSpc>
              <a:spcBef>
                <a:spcPts val="0"/>
              </a:spcBef>
              <a:spcAft>
                <a:spcPts val="0"/>
              </a:spcAft>
              <a:buNone/>
            </a:pPr>
            <a:endParaRPr sz="2500">
              <a:solidFill>
                <a:schemeClr val="dk1"/>
              </a:solidFill>
            </a:endParaRPr>
          </a:p>
          <a:p>
            <a:pPr marL="457200" marR="0" lvl="0" indent="-387350" algn="l" rtl="0">
              <a:lnSpc>
                <a:spcPct val="115000"/>
              </a:lnSpc>
              <a:spcBef>
                <a:spcPts val="0"/>
              </a:spcBef>
              <a:spcAft>
                <a:spcPts val="0"/>
              </a:spcAft>
              <a:buClr>
                <a:schemeClr val="dk1"/>
              </a:buClr>
              <a:buSzPts val="2500"/>
              <a:buChar char="●"/>
            </a:pPr>
            <a:r>
              <a:rPr lang="en-AU" sz="2500">
                <a:solidFill>
                  <a:schemeClr val="dk1"/>
                </a:solidFill>
              </a:rPr>
              <a:t>Advise programs, organisations and co-design participation</a:t>
            </a:r>
            <a:endParaRPr sz="2500">
              <a:solidFill>
                <a:schemeClr val="dk1"/>
              </a:solidFill>
            </a:endParaRPr>
          </a:p>
          <a:p>
            <a:pPr marL="457200" marR="0" lvl="0" indent="0" algn="l" rtl="0">
              <a:lnSpc>
                <a:spcPct val="115000"/>
              </a:lnSpc>
              <a:spcBef>
                <a:spcPts val="0"/>
              </a:spcBef>
              <a:spcAft>
                <a:spcPts val="0"/>
              </a:spcAft>
              <a:buNone/>
            </a:pPr>
            <a:endParaRPr sz="2500">
              <a:solidFill>
                <a:schemeClr val="dk1"/>
              </a:solidFill>
            </a:endParaRPr>
          </a:p>
          <a:p>
            <a:pPr marL="457200" marR="0" lvl="0" indent="-387350" algn="l" rtl="0">
              <a:lnSpc>
                <a:spcPct val="115000"/>
              </a:lnSpc>
              <a:spcBef>
                <a:spcPts val="0"/>
              </a:spcBef>
              <a:spcAft>
                <a:spcPts val="0"/>
              </a:spcAft>
              <a:buClr>
                <a:schemeClr val="dk1"/>
              </a:buClr>
              <a:buSzPts val="2500"/>
              <a:buChar char="●"/>
            </a:pPr>
            <a:r>
              <a:rPr lang="en-AU" sz="2500">
                <a:solidFill>
                  <a:schemeClr val="dk1"/>
                </a:solidFill>
              </a:rPr>
              <a:t>Advocate and raise awareness</a:t>
            </a:r>
            <a:endParaRPr sz="3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06646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8638b13b1d_1_49"/>
          <p:cNvSpPr/>
          <p:nvPr/>
        </p:nvSpPr>
        <p:spPr>
          <a:xfrm>
            <a:off x="-75" y="0"/>
            <a:ext cx="12192000" cy="10383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60" name="Google Shape;160;g28638b13b1d_1_49"/>
          <p:cNvSpPr txBox="1"/>
          <p:nvPr/>
        </p:nvSpPr>
        <p:spPr>
          <a:xfrm>
            <a:off x="2339975" y="149700"/>
            <a:ext cx="78624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000"/>
              <a:buFont typeface="Arial"/>
              <a:buNone/>
            </a:pPr>
            <a:r>
              <a:rPr lang="en-AU" sz="4000" b="1">
                <a:solidFill>
                  <a:srgbClr val="45515B"/>
                </a:solidFill>
                <a:latin typeface="Comfortaa"/>
                <a:ea typeface="Comfortaa"/>
                <a:cs typeface="Comfortaa"/>
                <a:sym typeface="Comfortaa"/>
              </a:rPr>
              <a:t>Improving Implementation</a:t>
            </a:r>
            <a:endParaRPr sz="1400" b="0" i="0" u="none" strike="noStrike" cap="none">
              <a:solidFill>
                <a:srgbClr val="000000"/>
              </a:solidFill>
              <a:latin typeface="Arial"/>
              <a:ea typeface="Arial"/>
              <a:cs typeface="Arial"/>
              <a:sym typeface="Arial"/>
            </a:endParaRPr>
          </a:p>
        </p:txBody>
      </p:sp>
      <p:sp>
        <p:nvSpPr>
          <p:cNvPr id="161" name="Google Shape;161;g28638b13b1d_1_49"/>
          <p:cNvSpPr/>
          <p:nvPr/>
        </p:nvSpPr>
        <p:spPr>
          <a:xfrm>
            <a:off x="0" y="5905500"/>
            <a:ext cx="12192000" cy="11229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62" name="Google Shape;162;g28638b13b1d_1_49"/>
          <p:cNvSpPr txBox="1"/>
          <p:nvPr/>
        </p:nvSpPr>
        <p:spPr>
          <a:xfrm>
            <a:off x="721150" y="1038300"/>
            <a:ext cx="9843300" cy="40329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Promote and develop colleagues with interest</a:t>
            </a:r>
            <a:endParaRPr sz="2500">
              <a:solidFill>
                <a:schemeClr val="dk1"/>
              </a:solidFill>
            </a:endParaRPr>
          </a:p>
          <a:p>
            <a:pPr marL="457200" lvl="0" indent="0" algn="l" rtl="0">
              <a:lnSpc>
                <a:spcPct val="115000"/>
              </a:lnSpc>
              <a:spcBef>
                <a:spcPts val="0"/>
              </a:spcBef>
              <a:spcAft>
                <a:spcPts val="0"/>
              </a:spcAft>
              <a:buNone/>
            </a:pP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Advise government and health bodies</a:t>
            </a:r>
            <a:endParaRPr sz="2500">
              <a:solidFill>
                <a:schemeClr val="dk1"/>
              </a:solidFill>
            </a:endParaRPr>
          </a:p>
          <a:p>
            <a:pPr marL="457200" lvl="0" indent="0" algn="l" rtl="0">
              <a:lnSpc>
                <a:spcPct val="115000"/>
              </a:lnSpc>
              <a:spcBef>
                <a:spcPts val="0"/>
              </a:spcBef>
              <a:spcAft>
                <a:spcPts val="0"/>
              </a:spcAft>
              <a:buNone/>
            </a:pP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Look internationally for gold standard and innovation</a:t>
            </a:r>
            <a:endParaRPr sz="2500">
              <a:solidFill>
                <a:schemeClr val="dk1"/>
              </a:solidFill>
            </a:endParaRPr>
          </a:p>
          <a:p>
            <a:pPr marL="457200" lvl="0" indent="0" algn="l" rtl="0">
              <a:lnSpc>
                <a:spcPct val="115000"/>
              </a:lnSpc>
              <a:spcBef>
                <a:spcPts val="0"/>
              </a:spcBef>
              <a:spcAft>
                <a:spcPts val="0"/>
              </a:spcAft>
              <a:buNone/>
            </a:pP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Stories</a:t>
            </a:r>
            <a:endParaRPr sz="2500">
              <a:solidFill>
                <a:schemeClr val="dk1"/>
              </a:solidFill>
            </a:endParaRPr>
          </a:p>
          <a:p>
            <a:pPr marL="0" marR="0" lvl="0" indent="0" algn="l" rtl="0">
              <a:lnSpc>
                <a:spcPct val="115000"/>
              </a:lnSpc>
              <a:spcBef>
                <a:spcPts val="0"/>
              </a:spcBef>
              <a:spcAft>
                <a:spcPts val="0"/>
              </a:spcAft>
              <a:buNone/>
            </a:pPr>
            <a:endParaRPr sz="2000" b="1">
              <a:solidFill>
                <a:schemeClr val="dk1"/>
              </a:solidFill>
            </a:endParaRPr>
          </a:p>
        </p:txBody>
      </p:sp>
    </p:spTree>
    <p:extLst>
      <p:ext uri="{BB962C8B-B14F-4D97-AF65-F5344CB8AC3E}">
        <p14:creationId xmlns:p14="http://schemas.microsoft.com/office/powerpoint/2010/main" val="2584778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8638b13b1d_0_16"/>
          <p:cNvSpPr/>
          <p:nvPr/>
        </p:nvSpPr>
        <p:spPr>
          <a:xfrm>
            <a:off x="-75" y="0"/>
            <a:ext cx="12192000" cy="10383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68" name="Google Shape;168;g28638b13b1d_0_16"/>
          <p:cNvSpPr txBox="1"/>
          <p:nvPr/>
        </p:nvSpPr>
        <p:spPr>
          <a:xfrm>
            <a:off x="1855225" y="149700"/>
            <a:ext cx="86244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000"/>
              <a:buFont typeface="Arial"/>
              <a:buNone/>
            </a:pPr>
            <a:r>
              <a:rPr lang="en-AU" sz="4000" b="1">
                <a:solidFill>
                  <a:srgbClr val="45515B"/>
                </a:solidFill>
                <a:latin typeface="Comfortaa"/>
                <a:ea typeface="Comfortaa"/>
                <a:cs typeface="Comfortaa"/>
                <a:sym typeface="Comfortaa"/>
              </a:rPr>
              <a:t>Promoting Sustainability</a:t>
            </a:r>
            <a:endParaRPr sz="1400" b="0" i="0" u="none" strike="noStrike" cap="none">
              <a:solidFill>
                <a:srgbClr val="000000"/>
              </a:solidFill>
              <a:latin typeface="Arial"/>
              <a:ea typeface="Arial"/>
              <a:cs typeface="Arial"/>
              <a:sym typeface="Arial"/>
            </a:endParaRPr>
          </a:p>
        </p:txBody>
      </p:sp>
      <p:sp>
        <p:nvSpPr>
          <p:cNvPr id="169" name="Google Shape;169;g28638b13b1d_0_16"/>
          <p:cNvSpPr/>
          <p:nvPr/>
        </p:nvSpPr>
        <p:spPr>
          <a:xfrm>
            <a:off x="0" y="5905500"/>
            <a:ext cx="12192000" cy="11229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70" name="Google Shape;170;g28638b13b1d_0_16"/>
          <p:cNvSpPr txBox="1"/>
          <p:nvPr/>
        </p:nvSpPr>
        <p:spPr>
          <a:xfrm>
            <a:off x="720100" y="1377250"/>
            <a:ext cx="10660500" cy="4917900"/>
          </a:xfrm>
          <a:prstGeom prst="rect">
            <a:avLst/>
          </a:prstGeom>
          <a:noFill/>
          <a:ln>
            <a:noFill/>
          </a:ln>
        </p:spPr>
        <p:txBody>
          <a:bodyPr spcFirstLastPara="1" wrap="square" lIns="91425" tIns="91425" rIns="91425" bIns="91425" anchor="t" anchorCtr="0">
            <a:spAutoFit/>
          </a:bodyPr>
          <a:lstStyle/>
          <a:p>
            <a:pPr marL="457200" lvl="0" indent="-387350" algn="l" rtl="0">
              <a:lnSpc>
                <a:spcPct val="115000"/>
              </a:lnSpc>
              <a:spcBef>
                <a:spcPts val="0"/>
              </a:spcBef>
              <a:spcAft>
                <a:spcPts val="0"/>
              </a:spcAft>
              <a:buClr>
                <a:schemeClr val="dk1"/>
              </a:buClr>
              <a:buSzPts val="2500"/>
              <a:buChar char="●"/>
            </a:pPr>
            <a:r>
              <a:rPr lang="en-AU" sz="2500">
                <a:solidFill>
                  <a:schemeClr val="dk1"/>
                </a:solidFill>
              </a:rPr>
              <a:t>Advocate for system/EMR Integration</a:t>
            </a:r>
            <a:endParaRPr sz="2500">
              <a:solidFill>
                <a:schemeClr val="dk1"/>
              </a:solidFill>
            </a:endParaRPr>
          </a:p>
          <a:p>
            <a:pPr marL="457200" lvl="0" indent="0" algn="l" rtl="0">
              <a:lnSpc>
                <a:spcPct val="115000"/>
              </a:lnSpc>
              <a:spcBef>
                <a:spcPts val="0"/>
              </a:spcBef>
              <a:spcAft>
                <a:spcPts val="0"/>
              </a:spcAft>
              <a:buNone/>
            </a:pP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Innovation: tech and workflow</a:t>
            </a:r>
            <a:endParaRPr sz="2500">
              <a:solidFill>
                <a:schemeClr val="dk1"/>
              </a:solidFill>
            </a:endParaRPr>
          </a:p>
          <a:p>
            <a:pPr marL="457200" lvl="0" indent="0" algn="l" rtl="0">
              <a:lnSpc>
                <a:spcPct val="115000"/>
              </a:lnSpc>
              <a:spcBef>
                <a:spcPts val="0"/>
              </a:spcBef>
              <a:spcAft>
                <a:spcPts val="0"/>
              </a:spcAft>
              <a:buNone/>
            </a:pP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Advocate for funding and resources</a:t>
            </a:r>
            <a:endParaRPr sz="2500">
              <a:solidFill>
                <a:schemeClr val="dk1"/>
              </a:solidFill>
            </a:endParaRPr>
          </a:p>
          <a:p>
            <a:pPr marL="457200" lvl="0" indent="0" algn="l" rtl="0">
              <a:lnSpc>
                <a:spcPct val="115000"/>
              </a:lnSpc>
              <a:spcBef>
                <a:spcPts val="0"/>
              </a:spcBef>
              <a:spcAft>
                <a:spcPts val="0"/>
              </a:spcAft>
              <a:buNone/>
            </a:pP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Data and research</a:t>
            </a:r>
            <a:endParaRPr sz="2500">
              <a:solidFill>
                <a:schemeClr val="dk1"/>
              </a:solidFill>
            </a:endParaRPr>
          </a:p>
          <a:p>
            <a:pPr marL="457200" lvl="0" indent="0" algn="l" rtl="0">
              <a:lnSpc>
                <a:spcPct val="115000"/>
              </a:lnSpc>
              <a:spcBef>
                <a:spcPts val="0"/>
              </a:spcBef>
              <a:spcAft>
                <a:spcPts val="0"/>
              </a:spcAft>
              <a:buNone/>
            </a:pPr>
            <a:endParaRPr sz="2500">
              <a:solidFill>
                <a:schemeClr val="dk1"/>
              </a:solidFill>
            </a:endParaRPr>
          </a:p>
          <a:p>
            <a:pPr marL="457200" lvl="0" indent="0" algn="l" rtl="0">
              <a:lnSpc>
                <a:spcPct val="115000"/>
              </a:lnSpc>
              <a:spcBef>
                <a:spcPts val="0"/>
              </a:spcBef>
              <a:spcAft>
                <a:spcPts val="0"/>
              </a:spcAft>
              <a:buNone/>
            </a:pPr>
            <a:endParaRPr sz="2500">
              <a:solidFill>
                <a:schemeClr val="dk1"/>
              </a:solidFill>
            </a:endParaRPr>
          </a:p>
          <a:p>
            <a:pPr marL="457200" lvl="0" indent="0" algn="l" rtl="0">
              <a:lnSpc>
                <a:spcPct val="115000"/>
              </a:lnSpc>
              <a:spcBef>
                <a:spcPts val="0"/>
              </a:spcBef>
              <a:spcAft>
                <a:spcPts val="0"/>
              </a:spcAft>
              <a:buNone/>
            </a:pPr>
            <a:endParaRPr sz="2500">
              <a:solidFill>
                <a:schemeClr val="dk1"/>
              </a:solidFill>
            </a:endParaRPr>
          </a:p>
          <a:p>
            <a:pPr marL="0" lvl="0" indent="0" algn="l" rtl="0">
              <a:lnSpc>
                <a:spcPct val="115000"/>
              </a:lnSpc>
              <a:spcBef>
                <a:spcPts val="0"/>
              </a:spcBef>
              <a:spcAft>
                <a:spcPts val="0"/>
              </a:spcAft>
              <a:buNone/>
            </a:pPr>
            <a:endParaRPr sz="2000" b="1">
              <a:solidFill>
                <a:schemeClr val="dk1"/>
              </a:solidFill>
            </a:endParaRPr>
          </a:p>
        </p:txBody>
      </p:sp>
    </p:spTree>
    <p:extLst>
      <p:ext uri="{BB962C8B-B14F-4D97-AF65-F5344CB8AC3E}">
        <p14:creationId xmlns:p14="http://schemas.microsoft.com/office/powerpoint/2010/main" val="3917599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8638b13b1d_1_11"/>
          <p:cNvSpPr/>
          <p:nvPr/>
        </p:nvSpPr>
        <p:spPr>
          <a:xfrm>
            <a:off x="-75" y="0"/>
            <a:ext cx="12192000" cy="10383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76" name="Google Shape;176;g28638b13b1d_1_11"/>
          <p:cNvSpPr txBox="1"/>
          <p:nvPr/>
        </p:nvSpPr>
        <p:spPr>
          <a:xfrm>
            <a:off x="1855225" y="149700"/>
            <a:ext cx="86244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000"/>
              <a:buFont typeface="Arial"/>
              <a:buNone/>
            </a:pPr>
            <a:r>
              <a:rPr lang="en-AU" sz="4000" b="1">
                <a:solidFill>
                  <a:srgbClr val="45515B"/>
                </a:solidFill>
                <a:latin typeface="Comfortaa"/>
                <a:ea typeface="Comfortaa"/>
                <a:cs typeface="Comfortaa"/>
                <a:sym typeface="Comfortaa"/>
              </a:rPr>
              <a:t>Promoting Sustainability</a:t>
            </a:r>
            <a:endParaRPr sz="1400" b="0" i="0" u="none" strike="noStrike" cap="none">
              <a:solidFill>
                <a:srgbClr val="000000"/>
              </a:solidFill>
              <a:latin typeface="Arial"/>
              <a:ea typeface="Arial"/>
              <a:cs typeface="Arial"/>
              <a:sym typeface="Arial"/>
            </a:endParaRPr>
          </a:p>
        </p:txBody>
      </p:sp>
      <p:sp>
        <p:nvSpPr>
          <p:cNvPr id="177" name="Google Shape;177;g28638b13b1d_1_11"/>
          <p:cNvSpPr/>
          <p:nvPr/>
        </p:nvSpPr>
        <p:spPr>
          <a:xfrm>
            <a:off x="0" y="5905500"/>
            <a:ext cx="12192000" cy="11229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78" name="Google Shape;178;g28638b13b1d_1_11"/>
          <p:cNvSpPr txBox="1"/>
          <p:nvPr/>
        </p:nvSpPr>
        <p:spPr>
          <a:xfrm>
            <a:off x="765750" y="1038300"/>
            <a:ext cx="10660500" cy="54258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None/>
            </a:pPr>
            <a:endParaRPr sz="2000" b="1">
              <a:solidFill>
                <a:schemeClr val="dk1"/>
              </a:solidFill>
            </a:endParaRPr>
          </a:p>
          <a:p>
            <a:pPr marL="457200" marR="0" lvl="0" indent="-387350" algn="l" rtl="0">
              <a:lnSpc>
                <a:spcPct val="115000"/>
              </a:lnSpc>
              <a:spcBef>
                <a:spcPts val="0"/>
              </a:spcBef>
              <a:spcAft>
                <a:spcPts val="0"/>
              </a:spcAft>
              <a:buClr>
                <a:schemeClr val="dk1"/>
              </a:buClr>
              <a:buSzPts val="2500"/>
              <a:buChar char="●"/>
            </a:pPr>
            <a:r>
              <a:rPr lang="en-AU" sz="2500">
                <a:solidFill>
                  <a:schemeClr val="dk1"/>
                </a:solidFill>
              </a:rPr>
              <a:t>Advise health authorities and policy makers</a:t>
            </a:r>
            <a:endParaRPr sz="2500">
              <a:solidFill>
                <a:schemeClr val="dk1"/>
              </a:solidFill>
            </a:endParaRPr>
          </a:p>
          <a:p>
            <a:pPr marL="457200" marR="0" lvl="0" indent="0" algn="l" rtl="0">
              <a:lnSpc>
                <a:spcPct val="115000"/>
              </a:lnSpc>
              <a:spcBef>
                <a:spcPts val="0"/>
              </a:spcBef>
              <a:spcAft>
                <a:spcPts val="0"/>
              </a:spcAft>
              <a:buNone/>
            </a:pPr>
            <a:endParaRPr sz="2500">
              <a:solidFill>
                <a:schemeClr val="dk1"/>
              </a:solidFill>
            </a:endParaRPr>
          </a:p>
          <a:p>
            <a:pPr marL="457200" marR="0" lvl="0" indent="-387350" algn="l" rtl="0">
              <a:lnSpc>
                <a:spcPct val="115000"/>
              </a:lnSpc>
              <a:spcBef>
                <a:spcPts val="0"/>
              </a:spcBef>
              <a:spcAft>
                <a:spcPts val="0"/>
              </a:spcAft>
              <a:buClr>
                <a:schemeClr val="dk1"/>
              </a:buClr>
              <a:buSzPts val="2500"/>
              <a:buChar char="●"/>
            </a:pPr>
            <a:r>
              <a:rPr lang="en-AU" sz="2500">
                <a:solidFill>
                  <a:schemeClr val="dk1"/>
                </a:solidFill>
              </a:rPr>
              <a:t>Stories! Stories! Stories!  Impact on your practice</a:t>
            </a:r>
            <a:endParaRPr sz="2500">
              <a:solidFill>
                <a:schemeClr val="dk1"/>
              </a:solidFill>
            </a:endParaRPr>
          </a:p>
          <a:p>
            <a:pPr marL="457200" marR="0" lvl="0" indent="0" algn="l" rtl="0">
              <a:lnSpc>
                <a:spcPct val="115000"/>
              </a:lnSpc>
              <a:spcBef>
                <a:spcPts val="0"/>
              </a:spcBef>
              <a:spcAft>
                <a:spcPts val="0"/>
              </a:spcAft>
              <a:buNone/>
            </a:pP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Sustain and maintain community partnerships</a:t>
            </a:r>
            <a:endParaRPr sz="2500">
              <a:solidFill>
                <a:schemeClr val="dk1"/>
              </a:solidFill>
            </a:endParaRPr>
          </a:p>
          <a:p>
            <a:pPr marL="0" lvl="0" indent="0" algn="l" rtl="0">
              <a:lnSpc>
                <a:spcPct val="115000"/>
              </a:lnSpc>
              <a:spcBef>
                <a:spcPts val="0"/>
              </a:spcBef>
              <a:spcAft>
                <a:spcPts val="0"/>
              </a:spcAft>
              <a:buNone/>
            </a:pP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Training and education</a:t>
            </a:r>
            <a:endParaRPr sz="2500">
              <a:solidFill>
                <a:schemeClr val="dk1"/>
              </a:solidFill>
            </a:endParaRPr>
          </a:p>
          <a:p>
            <a:pPr marL="0" lvl="0" indent="0" algn="l" rtl="0">
              <a:lnSpc>
                <a:spcPct val="115000"/>
              </a:lnSpc>
              <a:spcBef>
                <a:spcPts val="0"/>
              </a:spcBef>
              <a:spcAft>
                <a:spcPts val="0"/>
              </a:spcAft>
              <a:buNone/>
            </a:pPr>
            <a:endParaRPr sz="2500">
              <a:solidFill>
                <a:schemeClr val="dk1"/>
              </a:solidFill>
            </a:endParaRPr>
          </a:p>
          <a:p>
            <a:pPr marL="457200" marR="0" lvl="0" indent="0" algn="l" rtl="0">
              <a:lnSpc>
                <a:spcPct val="115000"/>
              </a:lnSpc>
              <a:spcBef>
                <a:spcPts val="0"/>
              </a:spcBef>
              <a:spcAft>
                <a:spcPts val="0"/>
              </a:spcAft>
              <a:buNone/>
            </a:pPr>
            <a:endParaRPr sz="2500">
              <a:solidFill>
                <a:schemeClr val="dk1"/>
              </a:solidFill>
            </a:endParaRPr>
          </a:p>
          <a:p>
            <a:pPr marL="457200" marR="0" lvl="0" indent="0" algn="l" rtl="0">
              <a:lnSpc>
                <a:spcPct val="115000"/>
              </a:lnSpc>
              <a:spcBef>
                <a:spcPts val="0"/>
              </a:spcBef>
              <a:spcAft>
                <a:spcPts val="0"/>
              </a:spcAft>
              <a:buNone/>
            </a:pPr>
            <a:endParaRPr sz="2500">
              <a:solidFill>
                <a:schemeClr val="dk1"/>
              </a:solidFill>
            </a:endParaRPr>
          </a:p>
          <a:p>
            <a:pPr marL="457200" marR="0" lvl="0" indent="0" algn="l" rtl="0">
              <a:lnSpc>
                <a:spcPct val="115000"/>
              </a:lnSpc>
              <a:spcBef>
                <a:spcPts val="0"/>
              </a:spcBef>
              <a:spcAft>
                <a:spcPts val="0"/>
              </a:spcAft>
              <a:buNone/>
            </a:pPr>
            <a:endParaRPr sz="3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9806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8638b13b1d_1_56"/>
          <p:cNvSpPr/>
          <p:nvPr/>
        </p:nvSpPr>
        <p:spPr>
          <a:xfrm>
            <a:off x="-75" y="0"/>
            <a:ext cx="12192000" cy="10383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84" name="Google Shape;184;g28638b13b1d_1_56"/>
          <p:cNvSpPr txBox="1"/>
          <p:nvPr/>
        </p:nvSpPr>
        <p:spPr>
          <a:xfrm>
            <a:off x="1855225" y="149700"/>
            <a:ext cx="86244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000"/>
              <a:buFont typeface="Arial"/>
              <a:buNone/>
            </a:pPr>
            <a:r>
              <a:rPr lang="en-AU" sz="4000" b="1">
                <a:solidFill>
                  <a:srgbClr val="45515B"/>
                </a:solidFill>
                <a:latin typeface="Comfortaa"/>
                <a:ea typeface="Comfortaa"/>
                <a:cs typeface="Comfortaa"/>
                <a:sym typeface="Comfortaa"/>
              </a:rPr>
              <a:t>Promoting Sustainability</a:t>
            </a:r>
            <a:endParaRPr sz="1400" b="0" i="0" u="none" strike="noStrike" cap="none">
              <a:solidFill>
                <a:srgbClr val="000000"/>
              </a:solidFill>
              <a:latin typeface="Arial"/>
              <a:ea typeface="Arial"/>
              <a:cs typeface="Arial"/>
              <a:sym typeface="Arial"/>
            </a:endParaRPr>
          </a:p>
        </p:txBody>
      </p:sp>
      <p:sp>
        <p:nvSpPr>
          <p:cNvPr id="185" name="Google Shape;185;g28638b13b1d_1_56"/>
          <p:cNvSpPr/>
          <p:nvPr/>
        </p:nvSpPr>
        <p:spPr>
          <a:xfrm>
            <a:off x="0" y="5905500"/>
            <a:ext cx="12192000" cy="1122900"/>
          </a:xfrm>
          <a:prstGeom prst="rect">
            <a:avLst/>
          </a:prstGeom>
          <a:solidFill>
            <a:srgbClr val="FCF6EF"/>
          </a:solidFill>
          <a:ln>
            <a:noFill/>
          </a:ln>
        </p:spPr>
        <p:txBody>
          <a:bodyPr spcFirstLastPara="1" wrap="square" lIns="45625" tIns="22800" rIns="45625" bIns="228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86" name="Google Shape;186;g28638b13b1d_1_56"/>
          <p:cNvSpPr txBox="1"/>
          <p:nvPr/>
        </p:nvSpPr>
        <p:spPr>
          <a:xfrm>
            <a:off x="837175" y="1219675"/>
            <a:ext cx="10660500" cy="4121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AU" sz="2500">
                <a:solidFill>
                  <a:schemeClr val="dk1"/>
                </a:solidFill>
              </a:rPr>
              <a:t>Familiarise yourself with cost effectiveness in:</a:t>
            </a: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Managing chronic disease</a:t>
            </a: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Reducing hospitalisations and reliance on doctor appointments</a:t>
            </a: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Improving wellbeing</a:t>
            </a: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Mental health</a:t>
            </a: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Loneliness</a:t>
            </a: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AU" sz="2500">
                <a:solidFill>
                  <a:schemeClr val="dk1"/>
                </a:solidFill>
              </a:rPr>
              <a:t>Health literacy</a:t>
            </a:r>
            <a:endParaRPr sz="2500">
              <a:solidFill>
                <a:schemeClr val="dk1"/>
              </a:solidFill>
            </a:endParaRPr>
          </a:p>
          <a:p>
            <a:pPr marL="457200" lvl="0" indent="0" algn="l" rtl="0">
              <a:lnSpc>
                <a:spcPct val="115000"/>
              </a:lnSpc>
              <a:spcBef>
                <a:spcPts val="0"/>
              </a:spcBef>
              <a:spcAft>
                <a:spcPts val="0"/>
              </a:spcAft>
              <a:buNone/>
            </a:pPr>
            <a:endParaRPr sz="3000">
              <a:solidFill>
                <a:schemeClr val="dk1"/>
              </a:solidFill>
            </a:endParaRPr>
          </a:p>
          <a:p>
            <a:pPr marL="457200" marR="0" lvl="0" indent="0" algn="l" rtl="0">
              <a:lnSpc>
                <a:spcPct val="115000"/>
              </a:lnSpc>
              <a:spcBef>
                <a:spcPts val="0"/>
              </a:spcBef>
              <a:spcAft>
                <a:spcPts val="0"/>
              </a:spcAft>
              <a:buNone/>
            </a:pPr>
            <a:endParaRPr sz="2000" b="1">
              <a:solidFill>
                <a:schemeClr val="dk1"/>
              </a:solidFill>
            </a:endParaRPr>
          </a:p>
        </p:txBody>
      </p:sp>
    </p:spTree>
    <p:extLst>
      <p:ext uri="{BB962C8B-B14F-4D97-AF65-F5344CB8AC3E}">
        <p14:creationId xmlns:p14="http://schemas.microsoft.com/office/powerpoint/2010/main" val="2060995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1210963" y="3043163"/>
            <a:ext cx="10167551" cy="2817628"/>
          </a:xfrm>
        </p:spPr>
        <p:txBody>
          <a:bodyPr vert="horz" lIns="91440" tIns="45720" rIns="91440" bIns="45720" rtlCol="0" anchor="t">
            <a:noAutofit/>
          </a:bodyPr>
          <a:lstStyle/>
          <a:p>
            <a:pPr>
              <a:buNone/>
            </a:pPr>
            <a:r>
              <a:rPr lang="en-GB" sz="2400" b="1" dirty="0">
                <a:solidFill>
                  <a:srgbClr val="EF4D84"/>
                </a:solidFill>
              </a:rPr>
              <a:t>MBBS, </a:t>
            </a:r>
            <a:r>
              <a:rPr lang="en-GB" sz="2400" b="1" dirty="0" err="1">
                <a:solidFill>
                  <a:srgbClr val="EF4D84"/>
                </a:solidFill>
              </a:rPr>
              <a:t>MMed</a:t>
            </a:r>
            <a:r>
              <a:rPr lang="en-GB" sz="2400" b="1" dirty="0">
                <a:solidFill>
                  <a:srgbClr val="EF4D84"/>
                </a:solidFill>
              </a:rPr>
              <a:t> (FM), FCFP, FAMS, FAMM, FRCP (London)</a:t>
            </a:r>
          </a:p>
          <a:p>
            <a:pPr>
              <a:buNone/>
            </a:pPr>
            <a:endParaRPr lang="en-GB" dirty="0"/>
          </a:p>
          <a:p>
            <a:pPr>
              <a:buNone/>
            </a:pPr>
            <a:r>
              <a:rPr lang="en-GB" dirty="0"/>
              <a:t>Senior Consultant Family Physician, Singapore General Hospital</a:t>
            </a:r>
          </a:p>
          <a:p>
            <a:pPr>
              <a:buNone/>
            </a:pPr>
            <a:r>
              <a:rPr lang="en-GB" dirty="0"/>
              <a:t>Assistant Master (Clinical Affairs), Academy of Medicine Singapore</a:t>
            </a:r>
          </a:p>
          <a:p>
            <a:pPr>
              <a:buNone/>
            </a:pPr>
            <a:r>
              <a:rPr lang="en-GB" dirty="0"/>
              <a:t>Past President, College of Family Physicians Singapore</a:t>
            </a:r>
          </a:p>
          <a:p>
            <a:pPr>
              <a:buNone/>
            </a:pPr>
            <a:endParaRPr lang="en-GB" sz="2800" b="1" dirty="0">
              <a:latin typeface="Arial Nova"/>
              <a:cs typeface="Arial"/>
            </a:endParaRPr>
          </a:p>
          <a:p>
            <a:pPr>
              <a:buNone/>
            </a:pPr>
            <a:endParaRPr lang="en-GB" dirty="0">
              <a:solidFill>
                <a:schemeClr val="tx1"/>
              </a:solidFill>
              <a:latin typeface="Trebuchet MS"/>
              <a:cs typeface="Arial"/>
            </a:endParaRPr>
          </a:p>
          <a:p>
            <a:pPr>
              <a:buNone/>
            </a:pPr>
            <a:endParaRPr lang="en-GB" sz="2800" b="1" dirty="0">
              <a:latin typeface="Arial Nova"/>
              <a:cs typeface="Arial"/>
            </a:endParaRPr>
          </a:p>
          <a:p>
            <a:pPr>
              <a:buNone/>
            </a:pPr>
            <a:endParaRPr lang="en-GB" dirty="0">
              <a:solidFill>
                <a:schemeClr val="tx1"/>
              </a:solidFill>
              <a:latin typeface="Arial" panose="020B0604020202020204"/>
              <a:cs typeface="Arial"/>
            </a:endParaRPr>
          </a:p>
          <a:p>
            <a:pPr marL="0" indent="0">
              <a:buNone/>
            </a:pPr>
            <a:endParaRPr lang="en-GB" sz="2800" b="1" dirty="0">
              <a:solidFill>
                <a:schemeClr val="tx1"/>
              </a:solidFill>
              <a:latin typeface="Arial Nova"/>
              <a:cs typeface="Arial"/>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1186249" y="1784901"/>
            <a:ext cx="10167551" cy="1258262"/>
          </a:xfrm>
        </p:spPr>
        <p:txBody>
          <a:bodyPr/>
          <a:lstStyle/>
          <a:p>
            <a:r>
              <a:rPr lang="en-GB" sz="6000" b="1" dirty="0">
                <a:cs typeface="Arial"/>
              </a:rPr>
              <a:t>Prof. Kheng Hock Lee</a:t>
            </a:r>
            <a:endParaRPr lang="en-US" dirty="0"/>
          </a:p>
        </p:txBody>
      </p:sp>
      <p:sp>
        <p:nvSpPr>
          <p:cNvPr id="4" name="Slide Number Placeholder 3">
            <a:extLst>
              <a:ext uri="{FF2B5EF4-FFF2-40B4-BE49-F238E27FC236}">
                <a16:creationId xmlns:a16="http://schemas.microsoft.com/office/drawing/2014/main" id="{B56222ED-380D-E918-F15B-C6C90E8188F1}"/>
              </a:ext>
            </a:extLst>
          </p:cNvPr>
          <p:cNvSpPr>
            <a:spLocks noGrp="1"/>
          </p:cNvSpPr>
          <p:nvPr>
            <p:ph type="sldNum" sz="quarter" idx="12"/>
          </p:nvPr>
        </p:nvSpPr>
        <p:spPr/>
        <p:txBody>
          <a:bodyPr/>
          <a:lstStyle/>
          <a:p>
            <a:r>
              <a:rPr lang="en-US"/>
              <a:t>Page </a:t>
            </a:r>
            <a:fld id="{6CD04867-206E-8E42-A1B6-AF5E95E31B30}" type="slidenum">
              <a:rPr lang="en-US" dirty="0" smtClean="0"/>
              <a:pPr/>
              <a:t>25</a:t>
            </a:fld>
            <a:endParaRPr lang="en-US" sz="1000"/>
          </a:p>
        </p:txBody>
      </p:sp>
    </p:spTree>
    <p:extLst>
      <p:ext uri="{BB962C8B-B14F-4D97-AF65-F5344CB8AC3E}">
        <p14:creationId xmlns:p14="http://schemas.microsoft.com/office/powerpoint/2010/main" val="2913697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34583-BEF6-4860-53AC-F9072AD95278}"/>
              </a:ext>
            </a:extLst>
          </p:cNvPr>
          <p:cNvSpPr>
            <a:spLocks noGrp="1"/>
          </p:cNvSpPr>
          <p:nvPr>
            <p:ph type="ctrTitle"/>
          </p:nvPr>
        </p:nvSpPr>
        <p:spPr>
          <a:xfrm>
            <a:off x="1344168" y="1544267"/>
            <a:ext cx="9820656" cy="1378186"/>
          </a:xfrm>
        </p:spPr>
        <p:txBody>
          <a:bodyPr>
            <a:noAutofit/>
          </a:bodyPr>
          <a:lstStyle/>
          <a:p>
            <a:pPr algn="ctr"/>
            <a:r>
              <a:rPr lang="en-US" sz="4000" dirty="0"/>
              <a:t>Social Prescribing &amp; Family Medicine for a Healthier Population</a:t>
            </a:r>
          </a:p>
        </p:txBody>
      </p:sp>
      <p:sp>
        <p:nvSpPr>
          <p:cNvPr id="3" name="Subtitle 2">
            <a:extLst>
              <a:ext uri="{FF2B5EF4-FFF2-40B4-BE49-F238E27FC236}">
                <a16:creationId xmlns:a16="http://schemas.microsoft.com/office/drawing/2014/main" id="{CD91980C-21B1-2576-C24A-BAF9DE46DBCE}"/>
              </a:ext>
            </a:extLst>
          </p:cNvPr>
          <p:cNvSpPr>
            <a:spLocks noGrp="1"/>
          </p:cNvSpPr>
          <p:nvPr>
            <p:ph type="subTitle" idx="1"/>
          </p:nvPr>
        </p:nvSpPr>
        <p:spPr>
          <a:xfrm>
            <a:off x="1908048" y="3099315"/>
            <a:ext cx="8375904" cy="1378186"/>
          </a:xfrm>
        </p:spPr>
        <p:txBody>
          <a:bodyPr>
            <a:noAutofit/>
          </a:bodyPr>
          <a:lstStyle/>
          <a:p>
            <a:pPr algn="ctr"/>
            <a:r>
              <a:rPr lang="en-SG" sz="1400" b="1" dirty="0"/>
              <a:t>A/Prof Lee Kheng Hock </a:t>
            </a:r>
            <a:r>
              <a:rPr lang="en-SG" sz="1400" dirty="0"/>
              <a:t>MBBS, </a:t>
            </a:r>
            <a:r>
              <a:rPr lang="en-SG" sz="1400" dirty="0" err="1"/>
              <a:t>MMed</a:t>
            </a:r>
            <a:r>
              <a:rPr lang="en-SG" sz="1400" dirty="0"/>
              <a:t> (FM), FCFP, FAMS, FAMM, FRCP (London)</a:t>
            </a:r>
          </a:p>
          <a:p>
            <a:pPr algn="ctr"/>
            <a:endParaRPr lang="en-SG" sz="1400" dirty="0"/>
          </a:p>
          <a:p>
            <a:pPr algn="ctr"/>
            <a:r>
              <a:rPr lang="en-SG" sz="1200" b="1" dirty="0"/>
              <a:t>Senior Consultant Family Physician</a:t>
            </a:r>
          </a:p>
          <a:p>
            <a:pPr algn="ctr"/>
            <a:r>
              <a:rPr lang="en-SG" sz="1200" b="1" dirty="0"/>
              <a:t>Singapore General Hospital</a:t>
            </a:r>
          </a:p>
          <a:p>
            <a:pPr algn="ctr"/>
            <a:endParaRPr lang="en-SG" sz="1200" b="1" dirty="0"/>
          </a:p>
          <a:p>
            <a:pPr algn="ctr"/>
            <a:r>
              <a:rPr lang="en-SG" sz="1200" b="1" dirty="0"/>
              <a:t>Assistant Master (Clinical Affairs) Academy of Medicine Singapore</a:t>
            </a:r>
          </a:p>
          <a:p>
            <a:pPr algn="ctr"/>
            <a:r>
              <a:rPr lang="en-SG" sz="1200" b="1" dirty="0"/>
              <a:t>Past President, College of Family Physicians Singapore</a:t>
            </a:r>
          </a:p>
        </p:txBody>
      </p:sp>
      <p:pic>
        <p:nvPicPr>
          <p:cNvPr id="8" name="Picture 7" descr="A picture containing table&#10;&#10;Description automatically generated">
            <a:extLst>
              <a:ext uri="{FF2B5EF4-FFF2-40B4-BE49-F238E27FC236}">
                <a16:creationId xmlns:a16="http://schemas.microsoft.com/office/drawing/2014/main" id="{31DAAF7E-05E8-4B43-B022-5F59ECD50A27}"/>
              </a:ext>
            </a:extLst>
          </p:cNvPr>
          <p:cNvPicPr>
            <a:picLocks noChangeAspect="1"/>
          </p:cNvPicPr>
          <p:nvPr/>
        </p:nvPicPr>
        <p:blipFill>
          <a:blip r:embed="rId3"/>
          <a:stretch>
            <a:fillRect/>
          </a:stretch>
        </p:blipFill>
        <p:spPr>
          <a:xfrm>
            <a:off x="574546" y="442211"/>
            <a:ext cx="2150451" cy="925194"/>
          </a:xfrm>
          <a:prstGeom prst="rect">
            <a:avLst/>
          </a:prstGeom>
        </p:spPr>
      </p:pic>
    </p:spTree>
    <p:extLst>
      <p:ext uri="{BB962C8B-B14F-4D97-AF65-F5344CB8AC3E}">
        <p14:creationId xmlns:p14="http://schemas.microsoft.com/office/powerpoint/2010/main" val="318300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785B666-57B5-FBBA-B9BD-67569E246F20}"/>
              </a:ext>
            </a:extLst>
          </p:cNvPr>
          <p:cNvPicPr>
            <a:picLocks noChangeAspect="1"/>
          </p:cNvPicPr>
          <p:nvPr/>
        </p:nvPicPr>
        <p:blipFill rotWithShape="1">
          <a:blip r:embed="rId3"/>
          <a:srcRect r="22936"/>
          <a:stretch/>
        </p:blipFill>
        <p:spPr>
          <a:xfrm>
            <a:off x="9705580" y="881713"/>
            <a:ext cx="2030160" cy="1657320"/>
          </a:xfrm>
          <a:prstGeom prst="rect">
            <a:avLst/>
          </a:prstGeom>
        </p:spPr>
      </p:pic>
      <p:pic>
        <p:nvPicPr>
          <p:cNvPr id="4" name="Picture 3">
            <a:extLst>
              <a:ext uri="{FF2B5EF4-FFF2-40B4-BE49-F238E27FC236}">
                <a16:creationId xmlns:a16="http://schemas.microsoft.com/office/drawing/2014/main" id="{B0ECA5C9-0C92-47E8-AF03-3B45D82A786B}"/>
              </a:ext>
            </a:extLst>
          </p:cNvPr>
          <p:cNvPicPr>
            <a:picLocks noChangeAspect="1"/>
          </p:cNvPicPr>
          <p:nvPr/>
        </p:nvPicPr>
        <p:blipFill>
          <a:blip r:embed="rId4"/>
          <a:stretch>
            <a:fillRect/>
          </a:stretch>
        </p:blipFill>
        <p:spPr>
          <a:xfrm>
            <a:off x="1101481" y="953167"/>
            <a:ext cx="4638709" cy="5173944"/>
          </a:xfrm>
          <a:prstGeom prst="rect">
            <a:avLst/>
          </a:prstGeom>
        </p:spPr>
      </p:pic>
      <p:sp>
        <p:nvSpPr>
          <p:cNvPr id="10" name="TextBox 9">
            <a:extLst>
              <a:ext uri="{FF2B5EF4-FFF2-40B4-BE49-F238E27FC236}">
                <a16:creationId xmlns:a16="http://schemas.microsoft.com/office/drawing/2014/main" id="{3E208B30-F0A1-412C-BAF6-6EA8F74C8108}"/>
              </a:ext>
            </a:extLst>
          </p:cNvPr>
          <p:cNvSpPr txBox="1"/>
          <p:nvPr/>
        </p:nvSpPr>
        <p:spPr>
          <a:xfrm>
            <a:off x="6658889" y="4263515"/>
            <a:ext cx="4718556" cy="1477328"/>
          </a:xfrm>
          <a:prstGeom prst="rect">
            <a:avLst/>
          </a:prstGeom>
          <a:noFill/>
        </p:spPr>
        <p:txBody>
          <a:bodyPr wrap="square">
            <a:spAutoFit/>
          </a:bodyPr>
          <a:lstStyle/>
          <a:p>
            <a:r>
              <a:rPr lang="en-US" dirty="0"/>
              <a:t>“Social prescribing seek to improve the </a:t>
            </a:r>
            <a:r>
              <a:rPr lang="en-US" b="1" dirty="0">
                <a:solidFill>
                  <a:srgbClr val="00B050"/>
                </a:solidFill>
              </a:rPr>
              <a:t>wellbeing</a:t>
            </a:r>
            <a:r>
              <a:rPr lang="en-US" dirty="0">
                <a:solidFill>
                  <a:srgbClr val="FF0000"/>
                </a:solidFill>
              </a:rPr>
              <a:t> </a:t>
            </a:r>
            <a:r>
              <a:rPr lang="en-US" dirty="0"/>
              <a:t>of patients by optimizing their </a:t>
            </a:r>
            <a:r>
              <a:rPr lang="en-US" b="1" dirty="0">
                <a:solidFill>
                  <a:schemeClr val="accent6">
                    <a:lumMod val="75000"/>
                  </a:schemeClr>
                </a:solidFill>
              </a:rPr>
              <a:t>social determinants of health</a:t>
            </a:r>
            <a:r>
              <a:rPr lang="en-US" b="1" dirty="0"/>
              <a:t> </a:t>
            </a:r>
            <a:r>
              <a:rPr lang="en-US" dirty="0"/>
              <a:t>through </a:t>
            </a:r>
            <a:r>
              <a:rPr lang="en-US" b="1" dirty="0">
                <a:solidFill>
                  <a:srgbClr val="C00000"/>
                </a:solidFill>
              </a:rPr>
              <a:t>connections to community assets</a:t>
            </a:r>
            <a:r>
              <a:rPr lang="en-US" dirty="0"/>
              <a:t>”  </a:t>
            </a:r>
            <a:r>
              <a:rPr lang="en-US" dirty="0" err="1"/>
              <a:t>SingHealth</a:t>
            </a:r>
            <a:r>
              <a:rPr lang="en-US" dirty="0"/>
              <a:t> Community Hospitals</a:t>
            </a:r>
          </a:p>
        </p:txBody>
      </p:sp>
      <p:sp>
        <p:nvSpPr>
          <p:cNvPr id="11" name="Arrow: Right 10">
            <a:extLst>
              <a:ext uri="{FF2B5EF4-FFF2-40B4-BE49-F238E27FC236}">
                <a16:creationId xmlns:a16="http://schemas.microsoft.com/office/drawing/2014/main" id="{F9378367-0EEB-4106-8B2D-7524E41B32D8}"/>
              </a:ext>
            </a:extLst>
          </p:cNvPr>
          <p:cNvSpPr/>
          <p:nvPr/>
        </p:nvSpPr>
        <p:spPr>
          <a:xfrm rot="11708655">
            <a:off x="3926972" y="4464681"/>
            <a:ext cx="2012272" cy="797998"/>
          </a:xfrm>
          <a:prstGeom prst="rightArrow">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Arrow: Right 8">
            <a:extLst>
              <a:ext uri="{FF2B5EF4-FFF2-40B4-BE49-F238E27FC236}">
                <a16:creationId xmlns:a16="http://schemas.microsoft.com/office/drawing/2014/main" id="{A6D89F4B-1229-4EDD-92C2-03B27DE8E3CC}"/>
              </a:ext>
            </a:extLst>
          </p:cNvPr>
          <p:cNvSpPr/>
          <p:nvPr/>
        </p:nvSpPr>
        <p:spPr>
          <a:xfrm rot="9805158">
            <a:off x="4531749" y="5442290"/>
            <a:ext cx="1234310" cy="346137"/>
          </a:xfrm>
          <a:prstGeom prst="rightArrow">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Arrow: Right 11">
            <a:extLst>
              <a:ext uri="{FF2B5EF4-FFF2-40B4-BE49-F238E27FC236}">
                <a16:creationId xmlns:a16="http://schemas.microsoft.com/office/drawing/2014/main" id="{D0141D20-0E92-48F5-8AC4-607E4612030F}"/>
              </a:ext>
            </a:extLst>
          </p:cNvPr>
          <p:cNvSpPr/>
          <p:nvPr/>
        </p:nvSpPr>
        <p:spPr>
          <a:xfrm rot="13106586">
            <a:off x="3292774" y="3291788"/>
            <a:ext cx="3052929" cy="467791"/>
          </a:xfrm>
          <a:prstGeom prst="rightArrow">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 name="Picture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66933" y="5615358"/>
            <a:ext cx="1957479" cy="534823"/>
          </a:xfrm>
          <a:prstGeom prst="rect">
            <a:avLst/>
          </a:prstGeom>
        </p:spPr>
      </p:pic>
      <p:pic>
        <p:nvPicPr>
          <p:cNvPr id="15" name="Picture 14">
            <a:extLst>
              <a:ext uri="{FF2B5EF4-FFF2-40B4-BE49-F238E27FC236}">
                <a16:creationId xmlns:a16="http://schemas.microsoft.com/office/drawing/2014/main" id="{CB9BC251-E5C5-16F6-CB25-299D73E2A484}"/>
              </a:ext>
            </a:extLst>
          </p:cNvPr>
          <p:cNvPicPr>
            <a:picLocks noChangeAspect="1"/>
          </p:cNvPicPr>
          <p:nvPr/>
        </p:nvPicPr>
        <p:blipFill>
          <a:blip r:embed="rId6"/>
          <a:stretch>
            <a:fillRect/>
          </a:stretch>
        </p:blipFill>
        <p:spPr>
          <a:xfrm>
            <a:off x="5877199" y="1063404"/>
            <a:ext cx="3562763" cy="2346372"/>
          </a:xfrm>
          <a:prstGeom prst="rect">
            <a:avLst/>
          </a:prstGeom>
        </p:spPr>
      </p:pic>
      <p:pic>
        <p:nvPicPr>
          <p:cNvPr id="19" name="Picture 18">
            <a:extLst>
              <a:ext uri="{FF2B5EF4-FFF2-40B4-BE49-F238E27FC236}">
                <a16:creationId xmlns:a16="http://schemas.microsoft.com/office/drawing/2014/main" id="{5A4410BF-C63A-3B84-3683-AEEF8F8B46BE}"/>
              </a:ext>
            </a:extLst>
          </p:cNvPr>
          <p:cNvPicPr>
            <a:picLocks noChangeAspect="1"/>
          </p:cNvPicPr>
          <p:nvPr/>
        </p:nvPicPr>
        <p:blipFill>
          <a:blip r:embed="rId7"/>
          <a:stretch>
            <a:fillRect/>
          </a:stretch>
        </p:blipFill>
        <p:spPr>
          <a:xfrm>
            <a:off x="9576971" y="2487128"/>
            <a:ext cx="2520122" cy="1512074"/>
          </a:xfrm>
          <a:prstGeom prst="rect">
            <a:avLst/>
          </a:prstGeom>
        </p:spPr>
      </p:pic>
      <p:sp>
        <p:nvSpPr>
          <p:cNvPr id="2" name="TextBox 1">
            <a:extLst>
              <a:ext uri="{FF2B5EF4-FFF2-40B4-BE49-F238E27FC236}">
                <a16:creationId xmlns:a16="http://schemas.microsoft.com/office/drawing/2014/main" id="{912C50F5-000D-8CBD-D0CC-22619B218AE6}"/>
              </a:ext>
            </a:extLst>
          </p:cNvPr>
          <p:cNvSpPr txBox="1"/>
          <p:nvPr/>
        </p:nvSpPr>
        <p:spPr>
          <a:xfrm>
            <a:off x="8985845" y="5511676"/>
            <a:ext cx="2162175" cy="738664"/>
          </a:xfrm>
          <a:prstGeom prst="rect">
            <a:avLst/>
          </a:prstGeom>
          <a:noFill/>
        </p:spPr>
        <p:txBody>
          <a:bodyPr wrap="square" rtlCol="0">
            <a:spAutoFit/>
          </a:bodyPr>
          <a:lstStyle/>
          <a:p>
            <a:r>
              <a:rPr lang="en-SG" sz="1400" b="1" dirty="0">
                <a:solidFill>
                  <a:schemeClr val="accent6">
                    <a:lumMod val="75000"/>
                  </a:schemeClr>
                </a:solidFill>
              </a:rPr>
              <a:t>Context </a:t>
            </a:r>
          </a:p>
          <a:p>
            <a:r>
              <a:rPr lang="en-SG" sz="1400" b="1" dirty="0">
                <a:solidFill>
                  <a:srgbClr val="C00000"/>
                </a:solidFill>
              </a:rPr>
              <a:t>Mechanism</a:t>
            </a:r>
          </a:p>
          <a:p>
            <a:r>
              <a:rPr lang="en-SG" sz="1400" b="1" dirty="0">
                <a:solidFill>
                  <a:srgbClr val="00B050"/>
                </a:solidFill>
              </a:rPr>
              <a:t>Outcome</a:t>
            </a:r>
          </a:p>
        </p:txBody>
      </p:sp>
      <p:sp>
        <p:nvSpPr>
          <p:cNvPr id="7" name="Title 1">
            <a:extLst>
              <a:ext uri="{FF2B5EF4-FFF2-40B4-BE49-F238E27FC236}">
                <a16:creationId xmlns:a16="http://schemas.microsoft.com/office/drawing/2014/main" id="{35AAB0A3-9E8C-EE4E-5A35-8152370D2ABD}"/>
              </a:ext>
            </a:extLst>
          </p:cNvPr>
          <p:cNvSpPr txBox="1">
            <a:spLocks/>
          </p:cNvSpPr>
          <p:nvPr/>
        </p:nvSpPr>
        <p:spPr>
          <a:xfrm>
            <a:off x="7767" y="-30221"/>
            <a:ext cx="12184233" cy="911934"/>
          </a:xfrm>
          <a:prstGeom prst="rect">
            <a:avLst/>
          </a:prstGeom>
          <a:solidFill>
            <a:srgbClr val="FF6600"/>
          </a:solidFill>
        </p:spPr>
        <p:txBody>
          <a:bodyPr vert="horz" lIns="91440" tIns="45720" rIns="91440" bIns="45720" rtlCol="0" anchor="ctr">
            <a:normAutofit/>
          </a:bodyPr>
          <a:lstStyle>
            <a:lvl1pPr algn="l" defTabSz="1219140" rtl="0" eaLnBrk="1" latinLnBrk="0" hangingPunct="1">
              <a:spcBef>
                <a:spcPct val="0"/>
              </a:spcBef>
              <a:buNone/>
              <a:defRPr sz="4267" b="1" u="sng" kern="1200">
                <a:solidFill>
                  <a:srgbClr val="E54809"/>
                </a:solidFill>
                <a:latin typeface="Arial" pitchFamily="34" charset="0"/>
                <a:ea typeface="+mj-ea"/>
                <a:cs typeface="Arial" pitchFamily="34" charset="0"/>
              </a:defRPr>
            </a:lvl1pPr>
          </a:lstStyle>
          <a:p>
            <a:pPr algn="ctr"/>
            <a:r>
              <a:rPr lang="en-US" sz="3200" u="none" dirty="0">
                <a:solidFill>
                  <a:schemeClr val="bg1"/>
                </a:solidFill>
                <a:latin typeface="Century Gothic" panose="020B0502020202020204" pitchFamily="34" charset="0"/>
                <a:cs typeface="Aharoni" panose="02010803020104030203" pitchFamily="2" charset="-79"/>
              </a:rPr>
              <a:t>Program Theory of Social Prescribing for Implementation</a:t>
            </a:r>
          </a:p>
        </p:txBody>
      </p:sp>
    </p:spTree>
    <p:extLst>
      <p:ext uri="{BB962C8B-B14F-4D97-AF65-F5344CB8AC3E}">
        <p14:creationId xmlns:p14="http://schemas.microsoft.com/office/powerpoint/2010/main" val="1460251885"/>
      </p:ext>
    </p:extLst>
  </p:cSld>
  <p:clrMapOvr>
    <a:masterClrMapping/>
  </p:clrMapOvr>
  <mc:AlternateContent xmlns:mc="http://schemas.openxmlformats.org/markup-compatibility/2006" xmlns:p14="http://schemas.microsoft.com/office/powerpoint/2010/main">
    <mc:Choice Requires="p14">
      <p:transition spd="slow" p14:dur="2000" advTm="56968"/>
    </mc:Choice>
    <mc:Fallback xmlns="">
      <p:transition spd="slow" advTm="5696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D89222-C89D-7D0E-2490-8D4379A08DDD}"/>
              </a:ext>
            </a:extLst>
          </p:cNvPr>
          <p:cNvSpPr txBox="1">
            <a:spLocks/>
          </p:cNvSpPr>
          <p:nvPr/>
        </p:nvSpPr>
        <p:spPr>
          <a:xfrm>
            <a:off x="7767" y="-30221"/>
            <a:ext cx="12184233" cy="911934"/>
          </a:xfrm>
          <a:prstGeom prst="rect">
            <a:avLst/>
          </a:prstGeom>
          <a:solidFill>
            <a:srgbClr val="FF6600"/>
          </a:solidFill>
        </p:spPr>
        <p:txBody>
          <a:bodyPr vert="horz" lIns="91440" tIns="45720" rIns="91440" bIns="45720" rtlCol="0" anchor="ctr">
            <a:normAutofit/>
          </a:bodyPr>
          <a:lstStyle>
            <a:lvl1pPr algn="l" defTabSz="1219140" rtl="0" eaLnBrk="1" latinLnBrk="0" hangingPunct="1">
              <a:spcBef>
                <a:spcPct val="0"/>
              </a:spcBef>
              <a:buNone/>
              <a:defRPr sz="4267" b="1" u="sng" kern="1200">
                <a:solidFill>
                  <a:srgbClr val="E54809"/>
                </a:solidFill>
                <a:latin typeface="Arial" pitchFamily="34" charset="0"/>
                <a:ea typeface="+mj-ea"/>
                <a:cs typeface="Arial" pitchFamily="34" charset="0"/>
              </a:defRPr>
            </a:lvl1pPr>
          </a:lstStyle>
          <a:p>
            <a:pPr algn="ctr"/>
            <a:r>
              <a:rPr lang="en-US" sz="3200" u="none" dirty="0">
                <a:solidFill>
                  <a:schemeClr val="bg1"/>
                </a:solidFill>
                <a:latin typeface="Century Gothic" panose="020B0502020202020204" pitchFamily="34" charset="0"/>
                <a:cs typeface="Aharoni" panose="02010803020104030203" pitchFamily="2" charset="-79"/>
              </a:rPr>
              <a:t>What it Means to be a </a:t>
            </a:r>
            <a:r>
              <a:rPr lang="en-US" sz="3200" u="none">
                <a:solidFill>
                  <a:schemeClr val="bg1"/>
                </a:solidFill>
                <a:latin typeface="Century Gothic" panose="020B0502020202020204" pitchFamily="34" charset="0"/>
                <a:cs typeface="Aharoni" panose="02010803020104030203" pitchFamily="2" charset="-79"/>
              </a:rPr>
              <a:t>Family Doctor?</a:t>
            </a:r>
            <a:endParaRPr lang="en-US" sz="3200" u="none" dirty="0">
              <a:solidFill>
                <a:schemeClr val="bg1"/>
              </a:solidFill>
              <a:latin typeface="Century Gothic" panose="020B0502020202020204" pitchFamily="34" charset="0"/>
              <a:cs typeface="Aharoni" panose="02010803020104030203" pitchFamily="2" charset="-79"/>
            </a:endParaRPr>
          </a:p>
        </p:txBody>
      </p:sp>
      <p:pic>
        <p:nvPicPr>
          <p:cNvPr id="6" name="Picture 5">
            <a:extLst>
              <a:ext uri="{FF2B5EF4-FFF2-40B4-BE49-F238E27FC236}">
                <a16:creationId xmlns:a16="http://schemas.microsoft.com/office/drawing/2014/main" id="{C4D10704-E575-DCD9-3829-82BFAF63AB58}"/>
              </a:ext>
            </a:extLst>
          </p:cNvPr>
          <p:cNvPicPr>
            <a:picLocks noChangeAspect="1"/>
          </p:cNvPicPr>
          <p:nvPr/>
        </p:nvPicPr>
        <p:blipFill>
          <a:blip r:embed="rId2"/>
          <a:stretch>
            <a:fillRect/>
          </a:stretch>
        </p:blipFill>
        <p:spPr>
          <a:xfrm>
            <a:off x="9852660" y="1799082"/>
            <a:ext cx="1905000" cy="2400300"/>
          </a:xfrm>
          <a:prstGeom prst="rect">
            <a:avLst/>
          </a:prstGeom>
        </p:spPr>
      </p:pic>
      <p:sp>
        <p:nvSpPr>
          <p:cNvPr id="7" name="TextBox 6">
            <a:extLst>
              <a:ext uri="{FF2B5EF4-FFF2-40B4-BE49-F238E27FC236}">
                <a16:creationId xmlns:a16="http://schemas.microsoft.com/office/drawing/2014/main" id="{BEF21881-ED94-ED32-D57C-C7602FE0A343}"/>
              </a:ext>
            </a:extLst>
          </p:cNvPr>
          <p:cNvSpPr txBox="1"/>
          <p:nvPr/>
        </p:nvSpPr>
        <p:spPr>
          <a:xfrm>
            <a:off x="9611868" y="4946904"/>
            <a:ext cx="2386584" cy="600164"/>
          </a:xfrm>
          <a:prstGeom prst="rect">
            <a:avLst/>
          </a:prstGeom>
          <a:noFill/>
        </p:spPr>
        <p:txBody>
          <a:bodyPr wrap="square" rtlCol="0">
            <a:spAutoFit/>
          </a:bodyPr>
          <a:lstStyle/>
          <a:p>
            <a:pPr algn="ctr"/>
            <a:r>
              <a:rPr lang="en-SG" sz="1100" dirty="0"/>
              <a:t>Dr Ian </a:t>
            </a:r>
            <a:r>
              <a:rPr lang="en-SG" sz="1100" dirty="0" err="1"/>
              <a:t>McWhinney</a:t>
            </a:r>
            <a:r>
              <a:rPr lang="en-SG" sz="1100" dirty="0"/>
              <a:t> 1926 – 2012</a:t>
            </a:r>
          </a:p>
          <a:p>
            <a:pPr algn="ctr"/>
            <a:r>
              <a:rPr lang="en-SG" sz="1100" dirty="0"/>
              <a:t>“Founding Father of Family Medicine” Canada</a:t>
            </a:r>
          </a:p>
        </p:txBody>
      </p:sp>
      <p:pic>
        <p:nvPicPr>
          <p:cNvPr id="8" name="Picture 7">
            <a:extLst>
              <a:ext uri="{FF2B5EF4-FFF2-40B4-BE49-F238E27FC236}">
                <a16:creationId xmlns:a16="http://schemas.microsoft.com/office/drawing/2014/main" id="{BBB2171F-10E2-8A9A-4B5A-B975CDCF06C3}"/>
              </a:ext>
            </a:extLst>
          </p:cNvPr>
          <p:cNvPicPr>
            <a:picLocks noChangeAspect="1"/>
          </p:cNvPicPr>
          <p:nvPr/>
        </p:nvPicPr>
        <p:blipFill>
          <a:blip r:embed="rId3"/>
          <a:stretch>
            <a:fillRect/>
          </a:stretch>
        </p:blipFill>
        <p:spPr>
          <a:xfrm>
            <a:off x="5898832" y="1047750"/>
            <a:ext cx="3228975" cy="47625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3C73DA9-5AAC-A57F-5CD4-6607077E4DDD}"/>
              </a:ext>
            </a:extLst>
          </p:cNvPr>
          <p:cNvSpPr txBox="1"/>
          <p:nvPr/>
        </p:nvSpPr>
        <p:spPr>
          <a:xfrm>
            <a:off x="733519" y="2736502"/>
            <a:ext cx="4681252" cy="1384995"/>
          </a:xfrm>
          <a:prstGeom prst="rect">
            <a:avLst/>
          </a:prstGeom>
          <a:noFill/>
        </p:spPr>
        <p:txBody>
          <a:bodyPr wrap="square">
            <a:spAutoFit/>
          </a:bodyPr>
          <a:lstStyle/>
          <a:p>
            <a:r>
              <a:rPr lang="en-US" dirty="0"/>
              <a:t>“The family physician sees himself or herself </a:t>
            </a:r>
            <a:r>
              <a:rPr lang="en-US" b="1" dirty="0"/>
              <a:t>as part of a community- wide network of supportive and healthcare agencies. All communities have a network of social supports, official and unofficial, formal and informal.</a:t>
            </a:r>
            <a:r>
              <a:rPr lang="en-US" dirty="0"/>
              <a:t> The word network suggests a coordinated system.” </a:t>
            </a:r>
            <a:endParaRPr lang="en-SG" dirty="0"/>
          </a:p>
        </p:txBody>
      </p:sp>
    </p:spTree>
    <p:extLst>
      <p:ext uri="{BB962C8B-B14F-4D97-AF65-F5344CB8AC3E}">
        <p14:creationId xmlns:p14="http://schemas.microsoft.com/office/powerpoint/2010/main" val="1849595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2299" y="6370110"/>
            <a:ext cx="4541628" cy="230832"/>
          </a:xfrm>
          <a:prstGeom prst="rect">
            <a:avLst/>
          </a:prstGeom>
        </p:spPr>
        <p:txBody>
          <a:bodyPr wrap="none">
            <a:spAutoFit/>
          </a:bodyPr>
          <a:lstStyle/>
          <a:p>
            <a:r>
              <a:rPr lang="en-US" sz="900" i="1" dirty="0">
                <a:latin typeface="Century Gothic" panose="020B0502020202020204" pitchFamily="34" charset="0"/>
              </a:rPr>
              <a:t>Source: Healthier SG Implementation – Main Workgroup Meeting (7 May 2022)</a:t>
            </a:r>
            <a:endParaRPr lang="en-US" sz="900" dirty="0"/>
          </a:p>
        </p:txBody>
      </p:sp>
      <p:sp>
        <p:nvSpPr>
          <p:cNvPr id="5" name="Rectangle 4"/>
          <p:cNvSpPr/>
          <p:nvPr/>
        </p:nvSpPr>
        <p:spPr>
          <a:xfrm>
            <a:off x="472299" y="1131975"/>
            <a:ext cx="4729162" cy="857250"/>
          </a:xfrm>
          <a:prstGeom prst="rect">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u="sng" dirty="0">
                <a:solidFill>
                  <a:schemeClr val="tx1"/>
                </a:solidFill>
                <a:latin typeface="Century Gothic" panose="020B0502020202020204" pitchFamily="34" charset="0"/>
              </a:rPr>
              <a:t>MOH Vision</a:t>
            </a:r>
          </a:p>
          <a:p>
            <a:pPr algn="ctr">
              <a:spcBef>
                <a:spcPts val="600"/>
              </a:spcBef>
            </a:pPr>
            <a:r>
              <a:rPr lang="en-US" sz="1400" dirty="0">
                <a:solidFill>
                  <a:schemeClr val="tx1"/>
                </a:solidFill>
                <a:latin typeface="Century Gothic" panose="020B0502020202020204" pitchFamily="34" charset="0"/>
              </a:rPr>
              <a:t>Championing a healthy nation with our people</a:t>
            </a:r>
          </a:p>
          <a:p>
            <a:pPr algn="ctr"/>
            <a:r>
              <a:rPr lang="en-US" sz="1400" dirty="0">
                <a:solidFill>
                  <a:schemeClr val="tx1"/>
                </a:solidFill>
                <a:latin typeface="Century Gothic" panose="020B0502020202020204" pitchFamily="34" charset="0"/>
              </a:rPr>
              <a:t>To live well, live long &amp; with peace of mind</a:t>
            </a:r>
          </a:p>
        </p:txBody>
      </p:sp>
      <p:sp>
        <p:nvSpPr>
          <p:cNvPr id="6" name="Rectangle 5"/>
          <p:cNvSpPr/>
          <p:nvPr/>
        </p:nvSpPr>
        <p:spPr>
          <a:xfrm>
            <a:off x="472299" y="2088616"/>
            <a:ext cx="4729162" cy="1243175"/>
          </a:xfrm>
          <a:prstGeom prst="rect">
            <a:avLst/>
          </a:prstGeom>
          <a:solidFill>
            <a:schemeClr val="accent6">
              <a:lumMod val="40000"/>
              <a:lumOff val="60000"/>
            </a:schemeClr>
          </a:solidFill>
          <a:ln>
            <a:solidFill>
              <a:srgbClr val="B139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u="sng" dirty="0">
                <a:solidFill>
                  <a:schemeClr val="tx1"/>
                </a:solidFill>
                <a:latin typeface="Century Gothic" panose="020B0502020202020204" pitchFamily="34" charset="0"/>
              </a:rPr>
              <a:t>Desired Outcomes for each Resident</a:t>
            </a:r>
          </a:p>
          <a:p>
            <a:pPr marL="285750" indent="-285750">
              <a:spcBef>
                <a:spcPts val="600"/>
              </a:spcBef>
              <a:buFont typeface="Arial" panose="020B0604020202020204" pitchFamily="34" charset="0"/>
              <a:buChar char="•"/>
            </a:pPr>
            <a:r>
              <a:rPr lang="en-US" sz="1400" dirty="0">
                <a:solidFill>
                  <a:schemeClr val="tx1"/>
                </a:solidFill>
                <a:latin typeface="Century Gothic" panose="020B0502020202020204" pitchFamily="34" charset="0"/>
              </a:rPr>
              <a:t>Take ownership of their health</a:t>
            </a:r>
          </a:p>
          <a:p>
            <a:pPr marL="285750" indent="-285750">
              <a:buFont typeface="Arial" panose="020B0604020202020204" pitchFamily="34" charset="0"/>
              <a:buChar char="•"/>
            </a:pPr>
            <a:r>
              <a:rPr lang="en-US" sz="1400" dirty="0">
                <a:solidFill>
                  <a:schemeClr val="tx1"/>
                </a:solidFill>
                <a:latin typeface="Century Gothic" panose="020B0502020202020204" pitchFamily="34" charset="0"/>
              </a:rPr>
              <a:t>Make healthier choices in their daily lives</a:t>
            </a:r>
          </a:p>
          <a:p>
            <a:pPr marL="285750" indent="-285750">
              <a:buFont typeface="Arial" panose="020B0604020202020204" pitchFamily="34" charset="0"/>
              <a:buChar char="•"/>
            </a:pPr>
            <a:r>
              <a:rPr lang="en-US" sz="1400" dirty="0">
                <a:solidFill>
                  <a:schemeClr val="tx1"/>
                </a:solidFill>
                <a:latin typeface="Century Gothic" panose="020B0502020202020204" pitchFamily="34" charset="0"/>
              </a:rPr>
              <a:t>All partners working together to support healthier lifestyles and outcomes</a:t>
            </a:r>
          </a:p>
        </p:txBody>
      </p:sp>
      <p:sp>
        <p:nvSpPr>
          <p:cNvPr id="7" name="Rectangle 6"/>
          <p:cNvSpPr/>
          <p:nvPr/>
        </p:nvSpPr>
        <p:spPr>
          <a:xfrm>
            <a:off x="472299" y="3429000"/>
            <a:ext cx="4729162" cy="2777869"/>
          </a:xfrm>
          <a:prstGeom prst="rect">
            <a:avLst/>
          </a:prstGeom>
          <a:solidFill>
            <a:schemeClr val="accent3">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Century Gothic" panose="020B0502020202020204" pitchFamily="34" charset="0"/>
              </a:rPr>
              <a:t>MOH working with Clusters </a:t>
            </a:r>
            <a:r>
              <a:rPr lang="en-US" sz="1400" dirty="0">
                <a:solidFill>
                  <a:schemeClr val="tx1"/>
                </a:solidFill>
                <a:latin typeface="Century Gothic" panose="020B0502020202020204" pitchFamily="34" charset="0"/>
              </a:rPr>
              <a:t>as Regional Health Managers to deliver:</a:t>
            </a:r>
          </a:p>
          <a:p>
            <a:pPr algn="ctr"/>
            <a:endParaRPr lang="en-US" sz="1400" b="1" dirty="0">
              <a:solidFill>
                <a:schemeClr val="tx1"/>
              </a:solidFill>
              <a:latin typeface="Century Gothic" panose="020B0502020202020204" pitchFamily="34" charset="0"/>
            </a:endParaRPr>
          </a:p>
          <a:p>
            <a:pPr marL="285750" indent="-285750">
              <a:lnSpc>
                <a:spcPct val="114000"/>
              </a:lnSpc>
              <a:spcBef>
                <a:spcPts val="600"/>
              </a:spcBef>
              <a:buFont typeface="Arial" panose="020B0604020202020204" pitchFamily="34" charset="0"/>
              <a:buChar char="•"/>
            </a:pPr>
            <a:r>
              <a:rPr lang="en-US" sz="1400" b="1" dirty="0">
                <a:solidFill>
                  <a:schemeClr val="tx1"/>
                </a:solidFill>
                <a:latin typeface="Century Gothic" panose="020B0502020202020204" pitchFamily="34" charset="0"/>
              </a:rPr>
              <a:t>One Primary Care Provider </a:t>
            </a:r>
            <a:r>
              <a:rPr lang="en-US" sz="1400" dirty="0">
                <a:solidFill>
                  <a:schemeClr val="tx1"/>
                </a:solidFill>
                <a:latin typeface="Century Gothic" panose="020B0502020202020204" pitchFamily="34" charset="0"/>
              </a:rPr>
              <a:t>that residents see regularly.</a:t>
            </a:r>
          </a:p>
          <a:p>
            <a:pPr marL="285750" indent="-285750">
              <a:lnSpc>
                <a:spcPct val="114000"/>
              </a:lnSpc>
              <a:spcBef>
                <a:spcPts val="600"/>
              </a:spcBef>
              <a:buFont typeface="Arial" panose="020B0604020202020204" pitchFamily="34" charset="0"/>
              <a:buChar char="•"/>
            </a:pPr>
            <a:r>
              <a:rPr lang="en-US" sz="1400" b="1" dirty="0">
                <a:solidFill>
                  <a:schemeClr val="tx1"/>
                </a:solidFill>
                <a:latin typeface="Century Gothic" panose="020B0502020202020204" pitchFamily="34" charset="0"/>
              </a:rPr>
              <a:t>Personal Health Plan </a:t>
            </a:r>
            <a:r>
              <a:rPr lang="en-US" sz="1400" dirty="0">
                <a:solidFill>
                  <a:schemeClr val="tx1"/>
                </a:solidFill>
                <a:latin typeface="Century Gothic" panose="020B0502020202020204" pitchFamily="34" charset="0"/>
              </a:rPr>
              <a:t>that includes national preventive care recommendations.</a:t>
            </a:r>
          </a:p>
          <a:p>
            <a:pPr marL="285750" indent="-285750">
              <a:lnSpc>
                <a:spcPct val="114000"/>
              </a:lnSpc>
              <a:buFont typeface="Arial" panose="020B0604020202020204" pitchFamily="34" charset="0"/>
              <a:buChar char="•"/>
            </a:pPr>
            <a:r>
              <a:rPr lang="en-US" sz="1400" b="1" dirty="0">
                <a:solidFill>
                  <a:schemeClr val="tx1"/>
                </a:solidFill>
                <a:latin typeface="Century Gothic" panose="020B0502020202020204" pitchFamily="34" charset="0"/>
              </a:rPr>
              <a:t>Community </a:t>
            </a:r>
            <a:r>
              <a:rPr lang="en-US" sz="1400" b="1" dirty="0" err="1">
                <a:solidFill>
                  <a:schemeClr val="tx1"/>
                </a:solidFill>
                <a:latin typeface="Century Gothic" panose="020B0502020202020204" pitchFamily="34" charset="0"/>
              </a:rPr>
              <a:t>programmes</a:t>
            </a:r>
            <a:r>
              <a:rPr lang="en-US" sz="1400" b="1" dirty="0">
                <a:solidFill>
                  <a:schemeClr val="tx1"/>
                </a:solidFill>
                <a:latin typeface="Century Gothic" panose="020B0502020202020204" pitchFamily="34" charset="0"/>
              </a:rPr>
              <a:t>, activities, &amp; services </a:t>
            </a:r>
            <a:r>
              <a:rPr lang="en-US" sz="1400" dirty="0">
                <a:solidFill>
                  <a:schemeClr val="tx1"/>
                </a:solidFill>
                <a:latin typeface="Century Gothic" panose="020B0502020202020204" pitchFamily="34" charset="0"/>
              </a:rPr>
              <a:t>that help them choose a healthier lifestyle.</a:t>
            </a:r>
            <a:endParaRPr lang="en-US" sz="1400" b="1" dirty="0">
              <a:solidFill>
                <a:schemeClr val="tx1"/>
              </a:solidFill>
              <a:latin typeface="Century Gothic" panose="020B0502020202020204" pitchFamily="34" charset="0"/>
            </a:endParaRPr>
          </a:p>
        </p:txBody>
      </p:sp>
      <p:sp>
        <p:nvSpPr>
          <p:cNvPr id="26" name="TextBox 25"/>
          <p:cNvSpPr txBox="1"/>
          <p:nvPr/>
        </p:nvSpPr>
        <p:spPr>
          <a:xfrm>
            <a:off x="5704192" y="859440"/>
            <a:ext cx="5986566" cy="523220"/>
          </a:xfrm>
          <a:prstGeom prst="rect">
            <a:avLst/>
          </a:prstGeom>
          <a:solidFill>
            <a:schemeClr val="bg1">
              <a:lumMod val="85000"/>
            </a:schemeClr>
          </a:solidFill>
        </p:spPr>
        <p:txBody>
          <a:bodyPr wrap="square" rtlCol="0">
            <a:spAutoFit/>
          </a:bodyPr>
          <a:lstStyle/>
          <a:p>
            <a:pPr lvl="0" algn="ctr">
              <a:spcBef>
                <a:spcPts val="1200"/>
              </a:spcBef>
            </a:pPr>
            <a:r>
              <a:rPr lang="en-US" sz="2800" b="1" dirty="0">
                <a:solidFill>
                  <a:prstClr val="black"/>
                </a:solidFill>
                <a:latin typeface="Century Gothic" panose="020B0502020202020204" pitchFamily="34" charset="0"/>
              </a:rPr>
              <a:t>5 core elements</a:t>
            </a:r>
          </a:p>
        </p:txBody>
      </p:sp>
      <p:graphicFrame>
        <p:nvGraphicFramePr>
          <p:cNvPr id="2" name="Diagram 1"/>
          <p:cNvGraphicFramePr/>
          <p:nvPr/>
        </p:nvGraphicFramePr>
        <p:xfrm>
          <a:off x="4400203" y="1616493"/>
          <a:ext cx="8526696" cy="4573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 name="Oval 42"/>
          <p:cNvSpPr/>
          <p:nvPr/>
        </p:nvSpPr>
        <p:spPr>
          <a:xfrm>
            <a:off x="5705657" y="1680644"/>
            <a:ext cx="628072" cy="617163"/>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chemeClr val="accent2"/>
                </a:solidFill>
                <a:latin typeface="Century Gothic" panose="020B0502020202020204" pitchFamily="34" charset="0"/>
              </a:rPr>
              <a:t>1</a:t>
            </a:r>
          </a:p>
        </p:txBody>
      </p:sp>
      <p:sp>
        <p:nvSpPr>
          <p:cNvPr id="44" name="Oval 43"/>
          <p:cNvSpPr/>
          <p:nvPr/>
        </p:nvSpPr>
        <p:spPr>
          <a:xfrm>
            <a:off x="5705657" y="2633621"/>
            <a:ext cx="628072" cy="617163"/>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chemeClr val="accent2"/>
                </a:solidFill>
                <a:latin typeface="Century Gothic" panose="020B0502020202020204" pitchFamily="34" charset="0"/>
              </a:rPr>
              <a:t>2</a:t>
            </a:r>
          </a:p>
        </p:txBody>
      </p:sp>
      <p:sp>
        <p:nvSpPr>
          <p:cNvPr id="45" name="Oval 44"/>
          <p:cNvSpPr/>
          <p:nvPr/>
        </p:nvSpPr>
        <p:spPr>
          <a:xfrm>
            <a:off x="5705657" y="3604924"/>
            <a:ext cx="628072" cy="617163"/>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chemeClr val="accent2"/>
                </a:solidFill>
                <a:latin typeface="Century Gothic" panose="020B0502020202020204" pitchFamily="34" charset="0"/>
              </a:rPr>
              <a:t>3</a:t>
            </a:r>
          </a:p>
        </p:txBody>
      </p:sp>
      <p:sp>
        <p:nvSpPr>
          <p:cNvPr id="46" name="Oval 45"/>
          <p:cNvSpPr/>
          <p:nvPr/>
        </p:nvSpPr>
        <p:spPr>
          <a:xfrm>
            <a:off x="5704192" y="4562780"/>
            <a:ext cx="628072" cy="617163"/>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chemeClr val="accent2"/>
                </a:solidFill>
                <a:latin typeface="Century Gothic" panose="020B0502020202020204" pitchFamily="34" charset="0"/>
              </a:rPr>
              <a:t>4</a:t>
            </a:r>
          </a:p>
        </p:txBody>
      </p:sp>
      <p:sp>
        <p:nvSpPr>
          <p:cNvPr id="47" name="Oval 46"/>
          <p:cNvSpPr/>
          <p:nvPr/>
        </p:nvSpPr>
        <p:spPr>
          <a:xfrm>
            <a:off x="5704192" y="5507413"/>
            <a:ext cx="628072" cy="617163"/>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chemeClr val="accent2"/>
                </a:solidFill>
                <a:latin typeface="Century Gothic" panose="020B0502020202020204" pitchFamily="34" charset="0"/>
              </a:rPr>
              <a:t>5</a:t>
            </a:r>
          </a:p>
        </p:txBody>
      </p:sp>
      <p:sp>
        <p:nvSpPr>
          <p:cNvPr id="4" name="Title 1">
            <a:extLst>
              <a:ext uri="{FF2B5EF4-FFF2-40B4-BE49-F238E27FC236}">
                <a16:creationId xmlns:a16="http://schemas.microsoft.com/office/drawing/2014/main" id="{ACEE7D8B-A2FD-9128-29BF-7602F4E54561}"/>
              </a:ext>
            </a:extLst>
          </p:cNvPr>
          <p:cNvSpPr txBox="1">
            <a:spLocks/>
          </p:cNvSpPr>
          <p:nvPr/>
        </p:nvSpPr>
        <p:spPr>
          <a:xfrm>
            <a:off x="0" y="0"/>
            <a:ext cx="12184233" cy="911934"/>
          </a:xfrm>
          <a:prstGeom prst="rect">
            <a:avLst/>
          </a:prstGeom>
          <a:solidFill>
            <a:srgbClr val="FF6600"/>
          </a:solidFill>
        </p:spPr>
        <p:txBody>
          <a:bodyPr vert="horz" lIns="91440" tIns="45720" rIns="91440" bIns="45720" rtlCol="0" anchor="ctr">
            <a:normAutofit/>
          </a:bodyPr>
          <a:lstStyle>
            <a:lvl1pPr algn="l" defTabSz="1219140" rtl="0" eaLnBrk="1" latinLnBrk="0" hangingPunct="1">
              <a:spcBef>
                <a:spcPct val="0"/>
              </a:spcBef>
              <a:buNone/>
              <a:defRPr sz="4267" b="1" u="sng" kern="1200">
                <a:solidFill>
                  <a:srgbClr val="E54809"/>
                </a:solidFill>
                <a:latin typeface="Arial" pitchFamily="34" charset="0"/>
                <a:ea typeface="+mj-ea"/>
                <a:cs typeface="Arial" pitchFamily="34" charset="0"/>
              </a:defRPr>
            </a:lvl1pPr>
          </a:lstStyle>
          <a:p>
            <a:pPr algn="ctr"/>
            <a:r>
              <a:rPr lang="en-US" sz="3200" u="none" dirty="0">
                <a:solidFill>
                  <a:schemeClr val="bg1"/>
                </a:solidFill>
                <a:latin typeface="Century Gothic" panose="020B0502020202020204" pitchFamily="34" charset="0"/>
                <a:cs typeface="Aharoni" panose="02010803020104030203" pitchFamily="2" charset="-79"/>
              </a:rPr>
              <a:t>Healthier SG:  Population Health for Singapore</a:t>
            </a:r>
          </a:p>
        </p:txBody>
      </p:sp>
    </p:spTree>
    <p:extLst>
      <p:ext uri="{BB962C8B-B14F-4D97-AF65-F5344CB8AC3E}">
        <p14:creationId xmlns:p14="http://schemas.microsoft.com/office/powerpoint/2010/main" val="3054261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1FEAF9-1127-B8F1-4CC9-AEC228E71805}"/>
              </a:ext>
            </a:extLst>
          </p:cNvPr>
          <p:cNvSpPr>
            <a:spLocks noGrp="1"/>
          </p:cNvSpPr>
          <p:nvPr>
            <p:ph idx="1"/>
          </p:nvPr>
        </p:nvSpPr>
        <p:spPr>
          <a:xfrm>
            <a:off x="1147125" y="2621640"/>
            <a:ext cx="10814221" cy="2817628"/>
          </a:xfrm>
        </p:spPr>
        <p:txBody>
          <a:bodyPr/>
          <a:lstStyle/>
          <a:p>
            <a:pPr marL="0" indent="0">
              <a:buClr>
                <a:srgbClr val="000000"/>
              </a:buClr>
              <a:buSzPts val="2400"/>
              <a:buNone/>
            </a:pPr>
            <a:r>
              <a:rPr lang="en-US" b="1" dirty="0">
                <a:solidFill>
                  <a:schemeClr val="dk1"/>
                </a:solidFill>
                <a:cs typeface="Calibri"/>
              </a:rPr>
              <a:t>Closed Captions </a:t>
            </a:r>
            <a:r>
              <a:rPr lang="en-US" dirty="0">
                <a:solidFill>
                  <a:schemeClr val="dk1"/>
                </a:solidFill>
                <a:cs typeface="Calibri"/>
              </a:rPr>
              <a:t>are available – turn these on at the bottom of your screen</a:t>
            </a:r>
          </a:p>
          <a:p>
            <a:pPr marL="0" indent="0">
              <a:buClr>
                <a:srgbClr val="000000"/>
              </a:buClr>
              <a:buSzPts val="2400"/>
              <a:buNone/>
            </a:pPr>
            <a:endParaRPr lang="en-US" dirty="0">
              <a:solidFill>
                <a:schemeClr val="dk1"/>
              </a:solidFill>
              <a:cs typeface="Calibri"/>
            </a:endParaRPr>
          </a:p>
          <a:p>
            <a:pPr marL="0" indent="0">
              <a:buClr>
                <a:srgbClr val="000000"/>
              </a:buClr>
              <a:buSzPts val="2400"/>
              <a:buNone/>
            </a:pPr>
            <a:r>
              <a:rPr lang="en-US" b="1" dirty="0">
                <a:solidFill>
                  <a:schemeClr val="dk1"/>
                </a:solidFill>
                <a:cs typeface="Calibri"/>
              </a:rPr>
              <a:t>BSL interpretation </a:t>
            </a:r>
            <a:r>
              <a:rPr lang="en-US" dirty="0">
                <a:solidFill>
                  <a:schemeClr val="dk1"/>
                </a:solidFill>
                <a:cs typeface="Calibri"/>
              </a:rPr>
              <a:t>is available – the interpreters will be </a:t>
            </a:r>
            <a:r>
              <a:rPr lang="en-US" dirty="0" err="1">
                <a:solidFill>
                  <a:schemeClr val="dk1"/>
                </a:solidFill>
                <a:cs typeface="Calibri"/>
              </a:rPr>
              <a:t>spotlit</a:t>
            </a:r>
            <a:r>
              <a:rPr lang="en-US" dirty="0">
                <a:solidFill>
                  <a:schemeClr val="dk1"/>
                </a:solidFill>
                <a:cs typeface="Calibri"/>
              </a:rPr>
              <a:t> </a:t>
            </a:r>
          </a:p>
          <a:p>
            <a:pPr marL="0" indent="0">
              <a:buClr>
                <a:srgbClr val="000000"/>
              </a:buClr>
              <a:buSzPts val="2400"/>
              <a:buNone/>
            </a:pPr>
            <a:endParaRPr lang="en-US" dirty="0">
              <a:solidFill>
                <a:schemeClr val="dk1"/>
              </a:solidFill>
              <a:cs typeface="Calibri"/>
            </a:endParaRPr>
          </a:p>
          <a:p>
            <a:pPr marL="0" indent="0">
              <a:buClr>
                <a:srgbClr val="000000"/>
              </a:buClr>
              <a:buSzPts val="2400"/>
              <a:buNone/>
            </a:pPr>
            <a:r>
              <a:rPr lang="en-US" dirty="0">
                <a:solidFill>
                  <a:schemeClr val="dk1"/>
                </a:solidFill>
                <a:cs typeface="Calibri"/>
              </a:rPr>
              <a:t>Please put any technical questions into the chat </a:t>
            </a:r>
          </a:p>
          <a:p>
            <a:endParaRPr lang="en-US" dirty="0"/>
          </a:p>
        </p:txBody>
      </p:sp>
      <p:sp>
        <p:nvSpPr>
          <p:cNvPr id="3" name="Title 2">
            <a:extLst>
              <a:ext uri="{FF2B5EF4-FFF2-40B4-BE49-F238E27FC236}">
                <a16:creationId xmlns:a16="http://schemas.microsoft.com/office/drawing/2014/main" id="{606E1ABF-02CC-9BB9-46A3-486A73A7336D}"/>
              </a:ext>
            </a:extLst>
          </p:cNvPr>
          <p:cNvSpPr>
            <a:spLocks noGrp="1"/>
          </p:cNvSpPr>
          <p:nvPr>
            <p:ph type="title"/>
          </p:nvPr>
        </p:nvSpPr>
        <p:spPr>
          <a:xfrm>
            <a:off x="1147125" y="1363378"/>
            <a:ext cx="4598773" cy="1258262"/>
          </a:xfrm>
        </p:spPr>
        <p:txBody>
          <a:bodyPr/>
          <a:lstStyle/>
          <a:p>
            <a:r>
              <a:rPr lang="en-US" dirty="0"/>
              <a:t>Accessibility</a:t>
            </a:r>
          </a:p>
        </p:txBody>
      </p:sp>
      <p:sp>
        <p:nvSpPr>
          <p:cNvPr id="5" name="Slide Number Placeholder 4">
            <a:extLst>
              <a:ext uri="{FF2B5EF4-FFF2-40B4-BE49-F238E27FC236}">
                <a16:creationId xmlns:a16="http://schemas.microsoft.com/office/drawing/2014/main" id="{AE938BB7-AD75-8547-897F-4CF8C2A7CF12}"/>
              </a:ext>
            </a:extLst>
          </p:cNvPr>
          <p:cNvSpPr>
            <a:spLocks noGrp="1"/>
          </p:cNvSpPr>
          <p:nvPr>
            <p:ph type="sldNum" sz="quarter" idx="12"/>
          </p:nvPr>
        </p:nvSpPr>
        <p:spPr/>
        <p:txBody>
          <a:bodyPr/>
          <a:lstStyle/>
          <a:p>
            <a:r>
              <a:rPr lang="en-US"/>
              <a:t>Page </a:t>
            </a:r>
            <a:fld id="{6CD04867-206E-8E42-A1B6-AF5E95E31B30}" type="slidenum">
              <a:rPr lang="en-US" smtClean="0"/>
              <a:pPr/>
              <a:t>3</a:t>
            </a:fld>
            <a:endParaRPr lang="en-US" sz="1000"/>
          </a:p>
        </p:txBody>
      </p:sp>
    </p:spTree>
    <p:extLst>
      <p:ext uri="{BB962C8B-B14F-4D97-AF65-F5344CB8AC3E}">
        <p14:creationId xmlns:p14="http://schemas.microsoft.com/office/powerpoint/2010/main" val="3406461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3454E4-5DA0-A301-DD4F-565DB3231920}"/>
              </a:ext>
            </a:extLst>
          </p:cNvPr>
          <p:cNvPicPr>
            <a:picLocks noChangeAspect="1"/>
          </p:cNvPicPr>
          <p:nvPr/>
        </p:nvPicPr>
        <p:blipFill rotWithShape="1">
          <a:blip r:embed="rId3"/>
          <a:srcRect l="19178" t="15190" r="19113" b="12405"/>
          <a:stretch/>
        </p:blipFill>
        <p:spPr>
          <a:xfrm>
            <a:off x="4764886" y="1458409"/>
            <a:ext cx="6586020" cy="4346773"/>
          </a:xfrm>
          <a:prstGeom prst="rect">
            <a:avLst/>
          </a:prstGeom>
        </p:spPr>
      </p:pic>
      <p:pic>
        <p:nvPicPr>
          <p:cNvPr id="7" name="Picture 6">
            <a:extLst>
              <a:ext uri="{FF2B5EF4-FFF2-40B4-BE49-F238E27FC236}">
                <a16:creationId xmlns:a16="http://schemas.microsoft.com/office/drawing/2014/main" id="{E6AA356D-5209-F07B-7B61-CE7E5AB27709}"/>
              </a:ext>
            </a:extLst>
          </p:cNvPr>
          <p:cNvPicPr>
            <a:picLocks noChangeAspect="1"/>
          </p:cNvPicPr>
          <p:nvPr/>
        </p:nvPicPr>
        <p:blipFill rotWithShape="1">
          <a:blip r:embed="rId4"/>
          <a:srcRect l="33987" t="15190" r="33354" b="9536"/>
          <a:stretch/>
        </p:blipFill>
        <p:spPr>
          <a:xfrm>
            <a:off x="578735" y="1122744"/>
            <a:ext cx="3981692" cy="5162308"/>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8074C7A8-BA36-4F5F-7BD2-642FA24A6EF6}"/>
              </a:ext>
            </a:extLst>
          </p:cNvPr>
          <p:cNvSpPr txBox="1">
            <a:spLocks/>
          </p:cNvSpPr>
          <p:nvPr/>
        </p:nvSpPr>
        <p:spPr>
          <a:xfrm>
            <a:off x="0" y="0"/>
            <a:ext cx="12184233" cy="911934"/>
          </a:xfrm>
          <a:prstGeom prst="rect">
            <a:avLst/>
          </a:prstGeom>
          <a:solidFill>
            <a:srgbClr val="FF6600"/>
          </a:solidFill>
        </p:spPr>
        <p:txBody>
          <a:bodyPr vert="horz" lIns="91440" tIns="45720" rIns="91440" bIns="45720" rtlCol="0" anchor="ctr">
            <a:normAutofit/>
          </a:bodyPr>
          <a:lstStyle>
            <a:lvl1pPr algn="l" defTabSz="1219140" rtl="0" eaLnBrk="1" latinLnBrk="0" hangingPunct="1">
              <a:spcBef>
                <a:spcPct val="0"/>
              </a:spcBef>
              <a:buNone/>
              <a:defRPr sz="4267" b="1" u="sng" kern="1200">
                <a:solidFill>
                  <a:srgbClr val="E54809"/>
                </a:solidFill>
                <a:latin typeface="Arial" pitchFamily="34" charset="0"/>
                <a:ea typeface="+mj-ea"/>
                <a:cs typeface="Arial" pitchFamily="34" charset="0"/>
              </a:defRPr>
            </a:lvl1pPr>
          </a:lstStyle>
          <a:p>
            <a:pPr algn="ctr"/>
            <a:r>
              <a:rPr lang="en-US" sz="3200" u="none" dirty="0">
                <a:solidFill>
                  <a:schemeClr val="bg1"/>
                </a:solidFill>
                <a:latin typeface="Century Gothic" panose="020B0502020202020204" pitchFamily="34" charset="0"/>
                <a:cs typeface="Aharoni" panose="02010803020104030203" pitchFamily="2" charset="-79"/>
              </a:rPr>
              <a:t>Defining Family Medicine (6 Element)</a:t>
            </a:r>
          </a:p>
        </p:txBody>
      </p:sp>
    </p:spTree>
    <p:extLst>
      <p:ext uri="{BB962C8B-B14F-4D97-AF65-F5344CB8AC3E}">
        <p14:creationId xmlns:p14="http://schemas.microsoft.com/office/powerpoint/2010/main" val="4203005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1E69C17-5F0E-97DE-A99F-B6D6833CB982}"/>
              </a:ext>
            </a:extLst>
          </p:cNvPr>
          <p:cNvGraphicFramePr>
            <a:graphicFrameLocks noGrp="1"/>
          </p:cNvGraphicFramePr>
          <p:nvPr>
            <p:ph idx="1"/>
            <p:extLst>
              <p:ext uri="{D42A27DB-BD31-4B8C-83A1-F6EECF244321}">
                <p14:modId xmlns:p14="http://schemas.microsoft.com/office/powerpoint/2010/main" val="3748755263"/>
              </p:ext>
            </p:extLst>
          </p:nvPr>
        </p:nvGraphicFramePr>
        <p:xfrm>
          <a:off x="694480" y="3086101"/>
          <a:ext cx="10648708" cy="3657600"/>
        </p:xfrm>
        <a:graphic>
          <a:graphicData uri="http://schemas.openxmlformats.org/drawingml/2006/table">
            <a:tbl>
              <a:tblPr firstRow="1" bandRow="1">
                <a:tableStyleId>{5C22544A-7EE6-4342-B048-85BDC9FD1C3A}</a:tableStyleId>
              </a:tblPr>
              <a:tblGrid>
                <a:gridCol w="2291788">
                  <a:extLst>
                    <a:ext uri="{9D8B030D-6E8A-4147-A177-3AD203B41FA5}">
                      <a16:colId xmlns:a16="http://schemas.microsoft.com/office/drawing/2014/main" val="2616332719"/>
                    </a:ext>
                  </a:extLst>
                </a:gridCol>
                <a:gridCol w="8356920">
                  <a:extLst>
                    <a:ext uri="{9D8B030D-6E8A-4147-A177-3AD203B41FA5}">
                      <a16:colId xmlns:a16="http://schemas.microsoft.com/office/drawing/2014/main" val="1489287094"/>
                    </a:ext>
                  </a:extLst>
                </a:gridCol>
              </a:tblGrid>
              <a:tr h="0">
                <a:tc>
                  <a:txBody>
                    <a:bodyPr/>
                    <a:lstStyle/>
                    <a:p>
                      <a:endParaRPr lang="en-SG" dirty="0"/>
                    </a:p>
                  </a:txBody>
                  <a:tcPr/>
                </a:tc>
                <a:tc>
                  <a:txBody>
                    <a:bodyPr/>
                    <a:lstStyle/>
                    <a:p>
                      <a:endParaRPr lang="en-SG"/>
                    </a:p>
                  </a:txBody>
                  <a:tcPr/>
                </a:tc>
                <a:extLst>
                  <a:ext uri="{0D108BD9-81ED-4DB2-BD59-A6C34878D82A}">
                    <a16:rowId xmlns:a16="http://schemas.microsoft.com/office/drawing/2014/main" val="3620097036"/>
                  </a:ext>
                </a:extLst>
              </a:tr>
              <a:tr h="370840">
                <a:tc>
                  <a:txBody>
                    <a:bodyPr/>
                    <a:lstStyle/>
                    <a:p>
                      <a:r>
                        <a:rPr lang="en-SG" dirty="0"/>
                        <a:t>Personal</a:t>
                      </a:r>
                    </a:p>
                  </a:txBody>
                  <a:tcPr/>
                </a:tc>
                <a:tc>
                  <a:txBody>
                    <a:bodyPr/>
                    <a:lstStyle/>
                    <a:p>
                      <a:r>
                        <a:rPr lang="en-SG" sz="1200" dirty="0"/>
                        <a:t>Care that is contextualized to the whole person:</a:t>
                      </a:r>
                    </a:p>
                    <a:p>
                      <a:r>
                        <a:rPr lang="en-SG" sz="1200" b="1" dirty="0"/>
                        <a:t>One health plan</a:t>
                      </a:r>
                    </a:p>
                  </a:txBody>
                  <a:tcPr/>
                </a:tc>
                <a:extLst>
                  <a:ext uri="{0D108BD9-81ED-4DB2-BD59-A6C34878D82A}">
                    <a16:rowId xmlns:a16="http://schemas.microsoft.com/office/drawing/2014/main" val="2008353984"/>
                  </a:ext>
                </a:extLst>
              </a:tr>
              <a:tr h="370840">
                <a:tc>
                  <a:txBody>
                    <a:bodyPr/>
                    <a:lstStyle/>
                    <a:p>
                      <a:r>
                        <a:rPr lang="en-SG" dirty="0"/>
                        <a:t>Primary</a:t>
                      </a:r>
                    </a:p>
                  </a:txBody>
                  <a:tcPr/>
                </a:tc>
                <a:tc>
                  <a:txBody>
                    <a:bodyPr/>
                    <a:lstStyle/>
                    <a:p>
                      <a:r>
                        <a:rPr lang="en-SG" sz="1200" dirty="0"/>
                        <a:t>Physician of initial contact and principal point of continuity:</a:t>
                      </a:r>
                    </a:p>
                    <a:p>
                      <a:r>
                        <a:rPr lang="en-SG" sz="1200" b="1" dirty="0"/>
                        <a:t>Enrolment of  every Singaporean to a family doctor</a:t>
                      </a:r>
                    </a:p>
                  </a:txBody>
                  <a:tcPr/>
                </a:tc>
                <a:extLst>
                  <a:ext uri="{0D108BD9-81ED-4DB2-BD59-A6C34878D82A}">
                    <a16:rowId xmlns:a16="http://schemas.microsoft.com/office/drawing/2014/main" val="2289139305"/>
                  </a:ext>
                </a:extLst>
              </a:tr>
              <a:tr h="370840">
                <a:tc>
                  <a:txBody>
                    <a:bodyPr/>
                    <a:lstStyle/>
                    <a:p>
                      <a:r>
                        <a:rPr lang="en-SG" dirty="0"/>
                        <a:t>Preventive</a:t>
                      </a:r>
                    </a:p>
                  </a:txBody>
                  <a:tcPr/>
                </a:tc>
                <a:tc>
                  <a:txBody>
                    <a:bodyPr/>
                    <a:lstStyle/>
                    <a:p>
                      <a:r>
                        <a:rPr lang="en-SG" sz="1200" dirty="0"/>
                        <a:t>Beyond treating diseases to optimizing health and wellbeing:</a:t>
                      </a:r>
                    </a:p>
                    <a:p>
                      <a:r>
                        <a:rPr lang="en-SG" sz="1200" b="1" dirty="0"/>
                        <a:t>Not just minor acute illnesses</a:t>
                      </a:r>
                    </a:p>
                  </a:txBody>
                  <a:tcPr/>
                </a:tc>
                <a:extLst>
                  <a:ext uri="{0D108BD9-81ED-4DB2-BD59-A6C34878D82A}">
                    <a16:rowId xmlns:a16="http://schemas.microsoft.com/office/drawing/2014/main" val="4225293239"/>
                  </a:ext>
                </a:extLst>
              </a:tr>
              <a:tr h="370840">
                <a:tc>
                  <a:txBody>
                    <a:bodyPr/>
                    <a:lstStyle/>
                    <a:p>
                      <a:r>
                        <a:rPr lang="en-SG" dirty="0"/>
                        <a:t>Comprehensive</a:t>
                      </a:r>
                    </a:p>
                  </a:txBody>
                  <a:tcPr/>
                </a:tc>
                <a:tc>
                  <a:txBody>
                    <a:bodyPr/>
                    <a:lstStyle/>
                    <a:p>
                      <a:r>
                        <a:rPr lang="en-SG" sz="1200" dirty="0"/>
                        <a:t>Encompassing the biopsychosocial domains of health:</a:t>
                      </a:r>
                    </a:p>
                    <a:p>
                      <a:r>
                        <a:rPr lang="en-SG" sz="1200" b="1" dirty="0"/>
                        <a:t>Regular scheduled check-ins</a:t>
                      </a:r>
                    </a:p>
                    <a:p>
                      <a:r>
                        <a:rPr lang="en-SG" sz="1200" b="1" dirty="0"/>
                        <a:t>Vaccination + screening</a:t>
                      </a:r>
                    </a:p>
                    <a:p>
                      <a:r>
                        <a:rPr lang="en-SG" sz="1200" b="1" dirty="0"/>
                        <a:t>Chronic disease management</a:t>
                      </a:r>
                    </a:p>
                    <a:p>
                      <a:r>
                        <a:rPr lang="en-SG" sz="1200" b="1" dirty="0"/>
                        <a:t>Social prescribing</a:t>
                      </a:r>
                    </a:p>
                  </a:txBody>
                  <a:tcPr/>
                </a:tc>
                <a:extLst>
                  <a:ext uri="{0D108BD9-81ED-4DB2-BD59-A6C34878D82A}">
                    <a16:rowId xmlns:a16="http://schemas.microsoft.com/office/drawing/2014/main" val="1597488464"/>
                  </a:ext>
                </a:extLst>
              </a:tr>
              <a:tr h="370840">
                <a:tc>
                  <a:txBody>
                    <a:bodyPr/>
                    <a:lstStyle/>
                    <a:p>
                      <a:r>
                        <a:rPr lang="en-SG" dirty="0"/>
                        <a:t>Continuing</a:t>
                      </a:r>
                    </a:p>
                  </a:txBody>
                  <a:tcPr/>
                </a:tc>
                <a:tc>
                  <a:txBody>
                    <a:bodyPr/>
                    <a:lstStyle/>
                    <a:p>
                      <a:r>
                        <a:rPr lang="en-SG" sz="1200" dirty="0"/>
                        <a:t>Caring for the patient in the healthcare journey:</a:t>
                      </a:r>
                    </a:p>
                    <a:p>
                      <a:r>
                        <a:rPr lang="en-SG" sz="1200" b="1" dirty="0"/>
                        <a:t>Integrated with the RHS through PCN and team-based care</a:t>
                      </a:r>
                    </a:p>
                  </a:txBody>
                  <a:tcPr/>
                </a:tc>
                <a:extLst>
                  <a:ext uri="{0D108BD9-81ED-4DB2-BD59-A6C34878D82A}">
                    <a16:rowId xmlns:a16="http://schemas.microsoft.com/office/drawing/2014/main" val="3594741083"/>
                  </a:ext>
                </a:extLst>
              </a:tr>
              <a:tr h="370840">
                <a:tc>
                  <a:txBody>
                    <a:bodyPr/>
                    <a:lstStyle/>
                    <a:p>
                      <a:r>
                        <a:rPr lang="en-SG" dirty="0"/>
                        <a:t>Co-ordinated</a:t>
                      </a:r>
                    </a:p>
                  </a:txBody>
                  <a:tcPr/>
                </a:tc>
                <a:tc>
                  <a:txBody>
                    <a:bodyPr/>
                    <a:lstStyle/>
                    <a:p>
                      <a:r>
                        <a:rPr lang="en-SG" sz="1200" dirty="0"/>
                        <a:t>Connecting health and social care providers:</a:t>
                      </a:r>
                    </a:p>
                    <a:p>
                      <a:r>
                        <a:rPr lang="en-SG" sz="1200" b="1" dirty="0"/>
                        <a:t>Working with RHS place-based teams and community partners</a:t>
                      </a:r>
                    </a:p>
                  </a:txBody>
                  <a:tcPr/>
                </a:tc>
                <a:extLst>
                  <a:ext uri="{0D108BD9-81ED-4DB2-BD59-A6C34878D82A}">
                    <a16:rowId xmlns:a16="http://schemas.microsoft.com/office/drawing/2014/main" val="1122599540"/>
                  </a:ext>
                </a:extLst>
              </a:tr>
            </a:tbl>
          </a:graphicData>
        </a:graphic>
      </p:graphicFrame>
      <p:pic>
        <p:nvPicPr>
          <p:cNvPr id="6" name="Picture 5">
            <a:extLst>
              <a:ext uri="{FF2B5EF4-FFF2-40B4-BE49-F238E27FC236}">
                <a16:creationId xmlns:a16="http://schemas.microsoft.com/office/drawing/2014/main" id="{A8A5BCE8-E0C2-0BA5-A06A-A4F0C6594176}"/>
              </a:ext>
            </a:extLst>
          </p:cNvPr>
          <p:cNvPicPr>
            <a:picLocks noChangeAspect="1"/>
          </p:cNvPicPr>
          <p:nvPr/>
        </p:nvPicPr>
        <p:blipFill>
          <a:blip r:embed="rId3"/>
          <a:stretch>
            <a:fillRect/>
          </a:stretch>
        </p:blipFill>
        <p:spPr>
          <a:xfrm>
            <a:off x="694482" y="1604540"/>
            <a:ext cx="10648706" cy="1824460"/>
          </a:xfrm>
          <a:prstGeom prst="rect">
            <a:avLst/>
          </a:prstGeom>
        </p:spPr>
      </p:pic>
      <p:sp>
        <p:nvSpPr>
          <p:cNvPr id="7" name="Title 1">
            <a:extLst>
              <a:ext uri="{FF2B5EF4-FFF2-40B4-BE49-F238E27FC236}">
                <a16:creationId xmlns:a16="http://schemas.microsoft.com/office/drawing/2014/main" id="{9DB28B92-AF5B-FBFE-FE15-FD1606244BAF}"/>
              </a:ext>
            </a:extLst>
          </p:cNvPr>
          <p:cNvSpPr txBox="1">
            <a:spLocks/>
          </p:cNvSpPr>
          <p:nvPr/>
        </p:nvSpPr>
        <p:spPr>
          <a:xfrm>
            <a:off x="0" y="0"/>
            <a:ext cx="12184233" cy="911934"/>
          </a:xfrm>
          <a:prstGeom prst="rect">
            <a:avLst/>
          </a:prstGeom>
          <a:solidFill>
            <a:srgbClr val="FF6600"/>
          </a:solidFill>
        </p:spPr>
        <p:txBody>
          <a:bodyPr vert="horz" lIns="91440" tIns="45720" rIns="91440" bIns="45720" rtlCol="0" anchor="ctr">
            <a:normAutofit/>
          </a:bodyPr>
          <a:lstStyle>
            <a:lvl1pPr algn="l" defTabSz="1219140" rtl="0" eaLnBrk="1" latinLnBrk="0" hangingPunct="1">
              <a:spcBef>
                <a:spcPct val="0"/>
              </a:spcBef>
              <a:buNone/>
              <a:defRPr sz="4267" b="1" u="sng" kern="1200">
                <a:solidFill>
                  <a:srgbClr val="E54809"/>
                </a:solidFill>
                <a:latin typeface="Arial" pitchFamily="34" charset="0"/>
                <a:ea typeface="+mj-ea"/>
                <a:cs typeface="Arial" pitchFamily="34" charset="0"/>
              </a:defRPr>
            </a:lvl1pPr>
          </a:lstStyle>
          <a:p>
            <a:pPr algn="ctr"/>
            <a:r>
              <a:rPr lang="en-US" sz="3200" u="none" dirty="0">
                <a:solidFill>
                  <a:schemeClr val="bg1"/>
                </a:solidFill>
                <a:latin typeface="Century Gothic" panose="020B0502020202020204" pitchFamily="34" charset="0"/>
                <a:cs typeface="Aharoni" panose="02010803020104030203" pitchFamily="2" charset="-79"/>
              </a:rPr>
              <a:t>Family Medicine for Healthier SG</a:t>
            </a:r>
          </a:p>
        </p:txBody>
      </p:sp>
    </p:spTree>
    <p:extLst>
      <p:ext uri="{BB962C8B-B14F-4D97-AF65-F5344CB8AC3E}">
        <p14:creationId xmlns:p14="http://schemas.microsoft.com/office/powerpoint/2010/main" val="1987336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77D7F0-F24A-CD51-13D8-417185F225DE}"/>
              </a:ext>
            </a:extLst>
          </p:cNvPr>
          <p:cNvPicPr>
            <a:picLocks noChangeAspect="1"/>
          </p:cNvPicPr>
          <p:nvPr/>
        </p:nvPicPr>
        <p:blipFill rotWithShape="1">
          <a:blip r:embed="rId3"/>
          <a:srcRect t="11801" b="12219"/>
          <a:stretch/>
        </p:blipFill>
        <p:spPr>
          <a:xfrm>
            <a:off x="1453811" y="1278831"/>
            <a:ext cx="8823086" cy="4695237"/>
          </a:xfrm>
          <a:prstGeom prst="rect">
            <a:avLst/>
          </a:prstGeom>
        </p:spPr>
      </p:pic>
      <p:sp>
        <p:nvSpPr>
          <p:cNvPr id="5" name="TextBox 4">
            <a:extLst>
              <a:ext uri="{FF2B5EF4-FFF2-40B4-BE49-F238E27FC236}">
                <a16:creationId xmlns:a16="http://schemas.microsoft.com/office/drawing/2014/main" id="{1C5BD059-3873-343A-6B25-BADAA4B97AC6}"/>
              </a:ext>
            </a:extLst>
          </p:cNvPr>
          <p:cNvSpPr txBox="1"/>
          <p:nvPr/>
        </p:nvSpPr>
        <p:spPr>
          <a:xfrm>
            <a:off x="3569918" y="2918564"/>
            <a:ext cx="1490597" cy="707886"/>
          </a:xfrm>
          <a:prstGeom prst="rect">
            <a:avLst/>
          </a:prstGeom>
          <a:noFill/>
        </p:spPr>
        <p:txBody>
          <a:bodyPr wrap="square" rtlCol="0">
            <a:spAutoFit/>
          </a:bodyPr>
          <a:lstStyle/>
          <a:p>
            <a:r>
              <a:rPr lang="en-SG" sz="2000" b="1" dirty="0">
                <a:solidFill>
                  <a:schemeClr val="bg1"/>
                </a:solidFill>
              </a:rPr>
              <a:t>“Clinical”</a:t>
            </a:r>
          </a:p>
          <a:p>
            <a:r>
              <a:rPr lang="en-SG" sz="2000" b="1" dirty="0">
                <a:solidFill>
                  <a:schemeClr val="bg1"/>
                </a:solidFill>
              </a:rPr>
              <a:t>Prescription</a:t>
            </a:r>
          </a:p>
        </p:txBody>
      </p:sp>
      <p:sp>
        <p:nvSpPr>
          <p:cNvPr id="7" name="TextBox 6">
            <a:extLst>
              <a:ext uri="{FF2B5EF4-FFF2-40B4-BE49-F238E27FC236}">
                <a16:creationId xmlns:a16="http://schemas.microsoft.com/office/drawing/2014/main" id="{16221EF0-607B-A90F-F9F0-C25A07B4F189}"/>
              </a:ext>
            </a:extLst>
          </p:cNvPr>
          <p:cNvSpPr txBox="1"/>
          <p:nvPr/>
        </p:nvSpPr>
        <p:spPr>
          <a:xfrm>
            <a:off x="6889830" y="2918564"/>
            <a:ext cx="6094070" cy="646331"/>
          </a:xfrm>
          <a:prstGeom prst="rect">
            <a:avLst/>
          </a:prstGeom>
          <a:noFill/>
        </p:spPr>
        <p:txBody>
          <a:bodyPr wrap="square">
            <a:spAutoFit/>
          </a:bodyPr>
          <a:lstStyle/>
          <a:p>
            <a:r>
              <a:rPr lang="en-SG" sz="1800" b="1" dirty="0">
                <a:solidFill>
                  <a:schemeClr val="bg1"/>
                </a:solidFill>
              </a:rPr>
              <a:t>“Social”</a:t>
            </a:r>
          </a:p>
          <a:p>
            <a:r>
              <a:rPr lang="en-SG" sz="1800" b="1" dirty="0">
                <a:solidFill>
                  <a:schemeClr val="bg1"/>
                </a:solidFill>
              </a:rPr>
              <a:t>Prescription</a:t>
            </a:r>
            <a:endParaRPr lang="en-SG" dirty="0"/>
          </a:p>
        </p:txBody>
      </p:sp>
      <p:sp>
        <p:nvSpPr>
          <p:cNvPr id="8" name="Title 1">
            <a:extLst>
              <a:ext uri="{FF2B5EF4-FFF2-40B4-BE49-F238E27FC236}">
                <a16:creationId xmlns:a16="http://schemas.microsoft.com/office/drawing/2014/main" id="{2C24A081-82CF-1A19-0E91-9722366E6B28}"/>
              </a:ext>
            </a:extLst>
          </p:cNvPr>
          <p:cNvSpPr txBox="1">
            <a:spLocks/>
          </p:cNvSpPr>
          <p:nvPr/>
        </p:nvSpPr>
        <p:spPr>
          <a:xfrm>
            <a:off x="0" y="0"/>
            <a:ext cx="12184233" cy="911934"/>
          </a:xfrm>
          <a:prstGeom prst="rect">
            <a:avLst/>
          </a:prstGeom>
          <a:solidFill>
            <a:srgbClr val="FF6600"/>
          </a:solidFill>
        </p:spPr>
        <p:txBody>
          <a:bodyPr vert="horz" lIns="91440" tIns="45720" rIns="91440" bIns="45720" rtlCol="0" anchor="ctr">
            <a:normAutofit/>
          </a:bodyPr>
          <a:lstStyle>
            <a:lvl1pPr algn="l" defTabSz="1219140" rtl="0" eaLnBrk="1" latinLnBrk="0" hangingPunct="1">
              <a:spcBef>
                <a:spcPct val="0"/>
              </a:spcBef>
              <a:buNone/>
              <a:defRPr sz="4267" b="1" u="sng" kern="1200">
                <a:solidFill>
                  <a:srgbClr val="E54809"/>
                </a:solidFill>
                <a:latin typeface="Arial" pitchFamily="34" charset="0"/>
                <a:ea typeface="+mj-ea"/>
                <a:cs typeface="Arial" pitchFamily="34" charset="0"/>
              </a:defRPr>
            </a:lvl1pPr>
          </a:lstStyle>
          <a:p>
            <a:pPr algn="ctr"/>
            <a:r>
              <a:rPr lang="en-US" sz="3200" u="none" dirty="0">
                <a:solidFill>
                  <a:schemeClr val="bg1"/>
                </a:solidFill>
                <a:latin typeface="Century Gothic" panose="020B0502020202020204" pitchFamily="34" charset="0"/>
                <a:cs typeface="Aharoni" panose="02010803020104030203" pitchFamily="2" charset="-79"/>
              </a:rPr>
              <a:t>A Complete and Holistic Care Plan</a:t>
            </a:r>
          </a:p>
        </p:txBody>
      </p:sp>
      <p:pic>
        <p:nvPicPr>
          <p:cNvPr id="6" name="Picture 5" descr="A picture containing table&#10;&#10;Description automatically generated">
            <a:extLst>
              <a:ext uri="{FF2B5EF4-FFF2-40B4-BE49-F238E27FC236}">
                <a16:creationId xmlns:a16="http://schemas.microsoft.com/office/drawing/2014/main" id="{55671BA5-A7A4-449F-ADDA-099793B34D52}"/>
              </a:ext>
            </a:extLst>
          </p:cNvPr>
          <p:cNvPicPr>
            <a:picLocks noChangeAspect="1"/>
          </p:cNvPicPr>
          <p:nvPr/>
        </p:nvPicPr>
        <p:blipFill>
          <a:blip r:embed="rId4"/>
          <a:stretch>
            <a:fillRect/>
          </a:stretch>
        </p:blipFill>
        <p:spPr>
          <a:xfrm>
            <a:off x="9479947" y="5579169"/>
            <a:ext cx="2150451" cy="925194"/>
          </a:xfrm>
          <a:prstGeom prst="rect">
            <a:avLst/>
          </a:prstGeom>
        </p:spPr>
      </p:pic>
    </p:spTree>
    <p:extLst>
      <p:ext uri="{BB962C8B-B14F-4D97-AF65-F5344CB8AC3E}">
        <p14:creationId xmlns:p14="http://schemas.microsoft.com/office/powerpoint/2010/main" val="190263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676048-03B0-C764-ED19-852F92E784E0}"/>
              </a:ext>
            </a:extLst>
          </p:cNvPr>
          <p:cNvPicPr>
            <a:picLocks noChangeAspect="1"/>
          </p:cNvPicPr>
          <p:nvPr/>
        </p:nvPicPr>
        <p:blipFill rotWithShape="1">
          <a:blip r:embed="rId4"/>
          <a:srcRect l="-322" t="50602" r="51296" b="-463"/>
          <a:stretch/>
        </p:blipFill>
        <p:spPr>
          <a:xfrm>
            <a:off x="549108" y="2083381"/>
            <a:ext cx="2321878" cy="2384166"/>
          </a:xfrm>
          <a:prstGeom prst="rect">
            <a:avLst/>
          </a:prstGeom>
        </p:spPr>
      </p:pic>
      <p:pic>
        <p:nvPicPr>
          <p:cNvPr id="6" name="Picture 18" descr="Singapore Health Services - Singapore Hospitals and Doctors | SingHealth">
            <a:extLst>
              <a:ext uri="{FF2B5EF4-FFF2-40B4-BE49-F238E27FC236}">
                <a16:creationId xmlns:a16="http://schemas.microsoft.com/office/drawing/2014/main" id="{2B98A2EF-5ED7-8951-A878-0F10F7063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7338" y="2775718"/>
            <a:ext cx="924116" cy="801412"/>
          </a:xfrm>
          <a:prstGeom prst="rect">
            <a:avLst/>
          </a:prstGeom>
          <a:noFill/>
          <a:extLst>
            <a:ext uri="{909E8E84-426E-40DD-AFC4-6F175D3DCCD1}">
              <a14:hiddenFill xmlns:a14="http://schemas.microsoft.com/office/drawing/2010/main">
                <a:solidFill>
                  <a:srgbClr val="FFFFFF"/>
                </a:solidFill>
              </a14:hiddenFill>
            </a:ext>
          </a:extLst>
        </p:spPr>
      </p:pic>
      <p:sp>
        <p:nvSpPr>
          <p:cNvPr id="5155" name="Rectangle 5154">
            <a:extLst>
              <a:ext uri="{FF2B5EF4-FFF2-40B4-BE49-F238E27FC236}">
                <a16:creationId xmlns:a16="http://schemas.microsoft.com/office/drawing/2014/main" id="{3A11CE6C-92C9-3708-6903-1A835C54F474}"/>
              </a:ext>
            </a:extLst>
          </p:cNvPr>
          <p:cNvSpPr/>
          <p:nvPr/>
        </p:nvSpPr>
        <p:spPr>
          <a:xfrm>
            <a:off x="10399911" y="1538925"/>
            <a:ext cx="1733149" cy="4178145"/>
          </a:xfrm>
          <a:prstGeom prst="rect">
            <a:avLst/>
          </a:prstGeom>
          <a:solidFill>
            <a:srgbClr val="FA8F9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154" name="Rectangle 5153">
            <a:extLst>
              <a:ext uri="{FF2B5EF4-FFF2-40B4-BE49-F238E27FC236}">
                <a16:creationId xmlns:a16="http://schemas.microsoft.com/office/drawing/2014/main" id="{D4DD6D70-950F-7E7C-C4FD-BC1E45AFA6A2}"/>
              </a:ext>
            </a:extLst>
          </p:cNvPr>
          <p:cNvSpPr/>
          <p:nvPr/>
        </p:nvSpPr>
        <p:spPr>
          <a:xfrm>
            <a:off x="8661462" y="1538926"/>
            <a:ext cx="1733149" cy="4178145"/>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153" name="Rectangle 5152">
            <a:extLst>
              <a:ext uri="{FF2B5EF4-FFF2-40B4-BE49-F238E27FC236}">
                <a16:creationId xmlns:a16="http://schemas.microsoft.com/office/drawing/2014/main" id="{C6576B44-26FD-5938-2CAC-80ADFBFD2CDA}"/>
              </a:ext>
            </a:extLst>
          </p:cNvPr>
          <p:cNvSpPr/>
          <p:nvPr/>
        </p:nvSpPr>
        <p:spPr>
          <a:xfrm>
            <a:off x="6921210" y="1538927"/>
            <a:ext cx="1733149" cy="4178145"/>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5149" name="Rectangle 5148">
            <a:extLst>
              <a:ext uri="{FF2B5EF4-FFF2-40B4-BE49-F238E27FC236}">
                <a16:creationId xmlns:a16="http://schemas.microsoft.com/office/drawing/2014/main" id="{7CD099CC-8596-C878-E48E-97DACF5A41A3}"/>
              </a:ext>
            </a:extLst>
          </p:cNvPr>
          <p:cNvSpPr/>
          <p:nvPr/>
        </p:nvSpPr>
        <p:spPr>
          <a:xfrm>
            <a:off x="5173642" y="1538928"/>
            <a:ext cx="1733149" cy="4178145"/>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148" name="Rectangle 5147">
            <a:extLst>
              <a:ext uri="{FF2B5EF4-FFF2-40B4-BE49-F238E27FC236}">
                <a16:creationId xmlns:a16="http://schemas.microsoft.com/office/drawing/2014/main" id="{99BF1D4B-2EA0-D209-18BD-BB8203127B9B}"/>
              </a:ext>
            </a:extLst>
          </p:cNvPr>
          <p:cNvSpPr/>
          <p:nvPr/>
        </p:nvSpPr>
        <p:spPr>
          <a:xfrm>
            <a:off x="3450564" y="1538925"/>
            <a:ext cx="1733149" cy="418779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Triangle 3">
            <a:extLst>
              <a:ext uri="{FF2B5EF4-FFF2-40B4-BE49-F238E27FC236}">
                <a16:creationId xmlns:a16="http://schemas.microsoft.com/office/drawing/2014/main" id="{76D77006-0D94-FB04-2206-206F0D2362AD}"/>
              </a:ext>
            </a:extLst>
          </p:cNvPr>
          <p:cNvSpPr/>
          <p:nvPr/>
        </p:nvSpPr>
        <p:spPr>
          <a:xfrm>
            <a:off x="237458" y="2575189"/>
            <a:ext cx="12823371" cy="6075575"/>
          </a:xfrm>
          <a:prstGeom prst="triangle">
            <a:avLst>
              <a:gd name="adj" fmla="val 9512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ADF73E5B-23E5-FCAB-1C4B-C74A9F5A4EE2}"/>
              </a:ext>
            </a:extLst>
          </p:cNvPr>
          <p:cNvCxnSpPr>
            <a:cxnSpLocks/>
          </p:cNvCxnSpPr>
          <p:nvPr/>
        </p:nvCxnSpPr>
        <p:spPr>
          <a:xfrm>
            <a:off x="0" y="995549"/>
            <a:ext cx="3182587" cy="0"/>
          </a:xfrm>
          <a:prstGeom prst="line">
            <a:avLst/>
          </a:prstGeom>
          <a:ln w="57150">
            <a:solidFill>
              <a:schemeClr val="accent2"/>
            </a:solidFill>
          </a:ln>
        </p:spPr>
        <p:style>
          <a:lnRef idx="1">
            <a:schemeClr val="accent6"/>
          </a:lnRef>
          <a:fillRef idx="0">
            <a:schemeClr val="accent6"/>
          </a:fillRef>
          <a:effectRef idx="0">
            <a:schemeClr val="accent6"/>
          </a:effectRef>
          <a:fontRef idx="minor">
            <a:schemeClr val="tx1"/>
          </a:fontRef>
        </p:style>
      </p:cxnSp>
      <p:cxnSp>
        <p:nvCxnSpPr>
          <p:cNvPr id="3" name="Straight Connector 2">
            <a:extLst>
              <a:ext uri="{FF2B5EF4-FFF2-40B4-BE49-F238E27FC236}">
                <a16:creationId xmlns:a16="http://schemas.microsoft.com/office/drawing/2014/main" id="{0A483391-E196-5A2F-770C-3474A5AFABD6}"/>
              </a:ext>
            </a:extLst>
          </p:cNvPr>
          <p:cNvCxnSpPr>
            <a:cxnSpLocks/>
          </p:cNvCxnSpPr>
          <p:nvPr/>
        </p:nvCxnSpPr>
        <p:spPr>
          <a:xfrm flipV="1">
            <a:off x="0" y="950027"/>
            <a:ext cx="3420094" cy="11875"/>
          </a:xfrm>
          <a:prstGeom prst="line">
            <a:avLst/>
          </a:prstGeom>
          <a:ln w="57150">
            <a:solidFill>
              <a:schemeClr val="accent2">
                <a:lumMod val="75000"/>
              </a:schemeClr>
            </a:solidFill>
          </a:ln>
        </p:spPr>
        <p:style>
          <a:lnRef idx="1">
            <a:schemeClr val="accent6"/>
          </a:lnRef>
          <a:fillRef idx="0">
            <a:schemeClr val="accent6"/>
          </a:fillRef>
          <a:effectRef idx="0">
            <a:schemeClr val="accent6"/>
          </a:effectRef>
          <a:fontRef idx="minor">
            <a:schemeClr val="tx1"/>
          </a:fontRef>
        </p:style>
      </p:cxnSp>
      <p:sp>
        <p:nvSpPr>
          <p:cNvPr id="9" name="TextBox 8">
            <a:extLst>
              <a:ext uri="{FF2B5EF4-FFF2-40B4-BE49-F238E27FC236}">
                <a16:creationId xmlns:a16="http://schemas.microsoft.com/office/drawing/2014/main" id="{1EAFE884-A515-33C9-AF9C-F0EC50FFD76C}"/>
              </a:ext>
            </a:extLst>
          </p:cNvPr>
          <p:cNvSpPr txBox="1"/>
          <p:nvPr/>
        </p:nvSpPr>
        <p:spPr>
          <a:xfrm>
            <a:off x="8016688" y="79658"/>
            <a:ext cx="6097464" cy="276999"/>
          </a:xfrm>
          <a:prstGeom prst="rect">
            <a:avLst/>
          </a:prstGeom>
          <a:noFill/>
        </p:spPr>
        <p:txBody>
          <a:bodyPr wrap="square">
            <a:spAutoFit/>
          </a:bodyPr>
          <a:lstStyle/>
          <a:p>
            <a:pPr algn="ctr"/>
            <a:r>
              <a:rPr lang="en-US" sz="1200" dirty="0"/>
              <a:t>Restricted, Sensitive (Normal)</a:t>
            </a:r>
          </a:p>
        </p:txBody>
      </p:sp>
      <p:sp>
        <p:nvSpPr>
          <p:cNvPr id="53" name="TextBox 52">
            <a:extLst>
              <a:ext uri="{FF2B5EF4-FFF2-40B4-BE49-F238E27FC236}">
                <a16:creationId xmlns:a16="http://schemas.microsoft.com/office/drawing/2014/main" id="{3E012398-7F2A-B903-229D-BD606CBA5C38}"/>
              </a:ext>
            </a:extLst>
          </p:cNvPr>
          <p:cNvSpPr txBox="1"/>
          <p:nvPr/>
        </p:nvSpPr>
        <p:spPr>
          <a:xfrm>
            <a:off x="3450564" y="1548573"/>
            <a:ext cx="535938" cy="707886"/>
          </a:xfrm>
          <a:prstGeom prst="rect">
            <a:avLst/>
          </a:prstGeom>
          <a:noFill/>
        </p:spPr>
        <p:txBody>
          <a:bodyPr wrap="square" rtlCol="0">
            <a:spAutoFit/>
          </a:bodyPr>
          <a:lstStyle/>
          <a:p>
            <a:r>
              <a:rPr lang="en-US" sz="4000" b="1" dirty="0">
                <a:solidFill>
                  <a:schemeClr val="bg1"/>
                </a:solidFill>
                <a:latin typeface="Arial Rounded MT Bold" panose="020F0704030504030204" pitchFamily="34" charset="77"/>
              </a:rPr>
              <a:t>1</a:t>
            </a:r>
          </a:p>
        </p:txBody>
      </p:sp>
      <p:sp>
        <p:nvSpPr>
          <p:cNvPr id="54" name="TextBox 53">
            <a:extLst>
              <a:ext uri="{FF2B5EF4-FFF2-40B4-BE49-F238E27FC236}">
                <a16:creationId xmlns:a16="http://schemas.microsoft.com/office/drawing/2014/main" id="{2AC0FDFA-2DB1-8C2F-4F36-74633BF6B069}"/>
              </a:ext>
            </a:extLst>
          </p:cNvPr>
          <p:cNvSpPr txBox="1"/>
          <p:nvPr/>
        </p:nvSpPr>
        <p:spPr>
          <a:xfrm>
            <a:off x="5214180" y="1538928"/>
            <a:ext cx="464493" cy="707886"/>
          </a:xfrm>
          <a:prstGeom prst="rect">
            <a:avLst/>
          </a:prstGeom>
          <a:noFill/>
        </p:spPr>
        <p:txBody>
          <a:bodyPr wrap="square" rtlCol="0">
            <a:spAutoFit/>
          </a:bodyPr>
          <a:lstStyle/>
          <a:p>
            <a:r>
              <a:rPr lang="en-US" sz="4000" b="1" dirty="0">
                <a:solidFill>
                  <a:schemeClr val="bg1"/>
                </a:solidFill>
                <a:latin typeface="Arial Rounded MT Bold" panose="020F0704030504030204" pitchFamily="34" charset="77"/>
              </a:rPr>
              <a:t>2</a:t>
            </a:r>
          </a:p>
        </p:txBody>
      </p:sp>
      <p:sp>
        <p:nvSpPr>
          <p:cNvPr id="55" name="TextBox 54">
            <a:extLst>
              <a:ext uri="{FF2B5EF4-FFF2-40B4-BE49-F238E27FC236}">
                <a16:creationId xmlns:a16="http://schemas.microsoft.com/office/drawing/2014/main" id="{696F842C-1571-1485-E5D7-21E1085C7285}"/>
              </a:ext>
            </a:extLst>
          </p:cNvPr>
          <p:cNvSpPr txBox="1"/>
          <p:nvPr/>
        </p:nvSpPr>
        <p:spPr>
          <a:xfrm>
            <a:off x="6893623" y="1538930"/>
            <a:ext cx="464493" cy="707886"/>
          </a:xfrm>
          <a:prstGeom prst="rect">
            <a:avLst/>
          </a:prstGeom>
          <a:noFill/>
        </p:spPr>
        <p:txBody>
          <a:bodyPr wrap="square" rtlCol="0">
            <a:spAutoFit/>
          </a:bodyPr>
          <a:lstStyle/>
          <a:p>
            <a:r>
              <a:rPr lang="en-US" sz="4000" b="1" dirty="0">
                <a:solidFill>
                  <a:schemeClr val="bg1"/>
                </a:solidFill>
                <a:latin typeface="Arial Rounded MT Bold" panose="020F0704030504030204" pitchFamily="34" charset="77"/>
              </a:rPr>
              <a:t>3</a:t>
            </a:r>
          </a:p>
        </p:txBody>
      </p:sp>
      <p:sp>
        <p:nvSpPr>
          <p:cNvPr id="56" name="TextBox 55">
            <a:extLst>
              <a:ext uri="{FF2B5EF4-FFF2-40B4-BE49-F238E27FC236}">
                <a16:creationId xmlns:a16="http://schemas.microsoft.com/office/drawing/2014/main" id="{59D14638-F980-DDF2-76E0-F36DF5F9341E}"/>
              </a:ext>
            </a:extLst>
          </p:cNvPr>
          <p:cNvSpPr txBox="1"/>
          <p:nvPr/>
        </p:nvSpPr>
        <p:spPr>
          <a:xfrm>
            <a:off x="8582499" y="1538929"/>
            <a:ext cx="464493" cy="707886"/>
          </a:xfrm>
          <a:prstGeom prst="rect">
            <a:avLst/>
          </a:prstGeom>
          <a:noFill/>
        </p:spPr>
        <p:txBody>
          <a:bodyPr wrap="square" rtlCol="0">
            <a:spAutoFit/>
          </a:bodyPr>
          <a:lstStyle/>
          <a:p>
            <a:r>
              <a:rPr lang="en-US" sz="4000" b="1" dirty="0">
                <a:solidFill>
                  <a:schemeClr val="bg1"/>
                </a:solidFill>
                <a:latin typeface="Arial Rounded MT Bold" panose="020F0704030504030204" pitchFamily="34" charset="77"/>
              </a:rPr>
              <a:t>4</a:t>
            </a:r>
          </a:p>
        </p:txBody>
      </p:sp>
      <p:sp>
        <p:nvSpPr>
          <p:cNvPr id="58" name="TextBox 57">
            <a:extLst>
              <a:ext uri="{FF2B5EF4-FFF2-40B4-BE49-F238E27FC236}">
                <a16:creationId xmlns:a16="http://schemas.microsoft.com/office/drawing/2014/main" id="{A7A8C841-BCBD-9357-8729-AA80857CFB1D}"/>
              </a:ext>
            </a:extLst>
          </p:cNvPr>
          <p:cNvSpPr txBox="1"/>
          <p:nvPr/>
        </p:nvSpPr>
        <p:spPr>
          <a:xfrm>
            <a:off x="7218881" y="1638256"/>
            <a:ext cx="1295571" cy="600164"/>
          </a:xfrm>
          <a:prstGeom prst="rect">
            <a:avLst/>
          </a:prstGeom>
          <a:noFill/>
        </p:spPr>
        <p:txBody>
          <a:bodyPr wrap="square" rtlCol="0">
            <a:spAutoFit/>
          </a:bodyPr>
          <a:lstStyle/>
          <a:p>
            <a:r>
              <a:rPr lang="en-US" sz="1100" b="1" dirty="0">
                <a:solidFill>
                  <a:schemeClr val="bg1"/>
                </a:solidFill>
              </a:rPr>
              <a:t>Assessment &amp; Care Planning for Complex Patients</a:t>
            </a:r>
          </a:p>
        </p:txBody>
      </p:sp>
      <p:pic>
        <p:nvPicPr>
          <p:cNvPr id="5139" name="Picture 5138">
            <a:extLst>
              <a:ext uri="{FF2B5EF4-FFF2-40B4-BE49-F238E27FC236}">
                <a16:creationId xmlns:a16="http://schemas.microsoft.com/office/drawing/2014/main" id="{5830D99C-B489-16F7-FD27-F76EEB0870C3}"/>
              </a:ext>
            </a:extLst>
          </p:cNvPr>
          <p:cNvPicPr>
            <a:picLocks noChangeAspect="1"/>
          </p:cNvPicPr>
          <p:nvPr/>
        </p:nvPicPr>
        <p:blipFill rotWithShape="1">
          <a:blip r:embed="rId6"/>
          <a:srcRect b="54808"/>
          <a:stretch/>
        </p:blipFill>
        <p:spPr>
          <a:xfrm>
            <a:off x="7052506" y="2386340"/>
            <a:ext cx="1451732" cy="871869"/>
          </a:xfrm>
          <a:prstGeom prst="rect">
            <a:avLst/>
          </a:prstGeom>
        </p:spPr>
      </p:pic>
      <p:sp>
        <p:nvSpPr>
          <p:cNvPr id="5142" name="TextBox 5141">
            <a:extLst>
              <a:ext uri="{FF2B5EF4-FFF2-40B4-BE49-F238E27FC236}">
                <a16:creationId xmlns:a16="http://schemas.microsoft.com/office/drawing/2014/main" id="{E8825F75-C749-D11D-7D65-C3A6A352D1B2}"/>
              </a:ext>
            </a:extLst>
          </p:cNvPr>
          <p:cNvSpPr txBox="1"/>
          <p:nvPr/>
        </p:nvSpPr>
        <p:spPr>
          <a:xfrm>
            <a:off x="3805318" y="1607915"/>
            <a:ext cx="1378395" cy="430887"/>
          </a:xfrm>
          <a:prstGeom prst="rect">
            <a:avLst/>
          </a:prstGeom>
          <a:noFill/>
        </p:spPr>
        <p:txBody>
          <a:bodyPr wrap="square" rtlCol="0">
            <a:spAutoFit/>
          </a:bodyPr>
          <a:lstStyle/>
          <a:p>
            <a:r>
              <a:rPr lang="en-US" sz="1100" b="1" dirty="0">
                <a:solidFill>
                  <a:schemeClr val="bg1"/>
                </a:solidFill>
              </a:rPr>
              <a:t>Essentials of Social Prescribing </a:t>
            </a:r>
          </a:p>
        </p:txBody>
      </p:sp>
      <p:sp>
        <p:nvSpPr>
          <p:cNvPr id="5150" name="Rectangle 5149">
            <a:extLst>
              <a:ext uri="{FF2B5EF4-FFF2-40B4-BE49-F238E27FC236}">
                <a16:creationId xmlns:a16="http://schemas.microsoft.com/office/drawing/2014/main" id="{4B8FF8B1-6559-25D8-5299-D2BDB3E39B81}"/>
              </a:ext>
            </a:extLst>
          </p:cNvPr>
          <p:cNvSpPr/>
          <p:nvPr/>
        </p:nvSpPr>
        <p:spPr>
          <a:xfrm>
            <a:off x="3441904" y="1538925"/>
            <a:ext cx="1733149" cy="4187794"/>
          </a:xfrm>
          <a:prstGeom prst="rect">
            <a:avLst/>
          </a:prstGeom>
          <a:no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151" name="Rectangle 5150">
            <a:extLst>
              <a:ext uri="{FF2B5EF4-FFF2-40B4-BE49-F238E27FC236}">
                <a16:creationId xmlns:a16="http://schemas.microsoft.com/office/drawing/2014/main" id="{83EAA28D-0149-6742-F845-1EEAEC9030C9}"/>
              </a:ext>
            </a:extLst>
          </p:cNvPr>
          <p:cNvSpPr/>
          <p:nvPr/>
        </p:nvSpPr>
        <p:spPr>
          <a:xfrm>
            <a:off x="5183008" y="1538928"/>
            <a:ext cx="1733149" cy="4178145"/>
          </a:xfrm>
          <a:prstGeom prst="rect">
            <a:avLst/>
          </a:prstGeom>
          <a:no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152" name="Rectangle 5151">
            <a:extLst>
              <a:ext uri="{FF2B5EF4-FFF2-40B4-BE49-F238E27FC236}">
                <a16:creationId xmlns:a16="http://schemas.microsoft.com/office/drawing/2014/main" id="{99DE5806-FCF3-76E4-EA89-4B305290524D}"/>
              </a:ext>
            </a:extLst>
          </p:cNvPr>
          <p:cNvSpPr/>
          <p:nvPr/>
        </p:nvSpPr>
        <p:spPr>
          <a:xfrm>
            <a:off x="6922235" y="1538928"/>
            <a:ext cx="1733149" cy="4178145"/>
          </a:xfrm>
          <a:prstGeom prst="rect">
            <a:avLst/>
          </a:prstGeom>
          <a:noFill/>
          <a:ln>
            <a:solidFill>
              <a:schemeClr val="accent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156" name="Rectangle 5155">
            <a:extLst>
              <a:ext uri="{FF2B5EF4-FFF2-40B4-BE49-F238E27FC236}">
                <a16:creationId xmlns:a16="http://schemas.microsoft.com/office/drawing/2014/main" id="{FE588465-009C-681F-8266-1B755EE04877}"/>
              </a:ext>
            </a:extLst>
          </p:cNvPr>
          <p:cNvSpPr/>
          <p:nvPr/>
        </p:nvSpPr>
        <p:spPr>
          <a:xfrm>
            <a:off x="8661461" y="1538924"/>
            <a:ext cx="1733149" cy="4178145"/>
          </a:xfrm>
          <a:prstGeom prst="rect">
            <a:avLst/>
          </a:prstGeom>
          <a:no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158" name="TextBox 5157">
            <a:extLst>
              <a:ext uri="{FF2B5EF4-FFF2-40B4-BE49-F238E27FC236}">
                <a16:creationId xmlns:a16="http://schemas.microsoft.com/office/drawing/2014/main" id="{2BAC7192-4FB4-C85A-30FA-8F84AAD0669C}"/>
              </a:ext>
            </a:extLst>
          </p:cNvPr>
          <p:cNvSpPr txBox="1"/>
          <p:nvPr/>
        </p:nvSpPr>
        <p:spPr>
          <a:xfrm>
            <a:off x="10401023" y="1517946"/>
            <a:ext cx="801278" cy="769441"/>
          </a:xfrm>
          <a:prstGeom prst="rect">
            <a:avLst/>
          </a:prstGeom>
          <a:noFill/>
        </p:spPr>
        <p:txBody>
          <a:bodyPr wrap="square" rtlCol="0">
            <a:spAutoFit/>
          </a:bodyPr>
          <a:lstStyle/>
          <a:p>
            <a:r>
              <a:rPr lang="en-US" sz="4400" b="1" dirty="0">
                <a:solidFill>
                  <a:schemeClr val="bg1"/>
                </a:solidFill>
                <a:latin typeface="Arial Rounded MT Bold" panose="020F0704030504030204" pitchFamily="34" charset="77"/>
              </a:rPr>
              <a:t>5</a:t>
            </a:r>
          </a:p>
        </p:txBody>
      </p:sp>
      <p:sp>
        <p:nvSpPr>
          <p:cNvPr id="5164" name="Rectangle 5163">
            <a:extLst>
              <a:ext uri="{FF2B5EF4-FFF2-40B4-BE49-F238E27FC236}">
                <a16:creationId xmlns:a16="http://schemas.microsoft.com/office/drawing/2014/main" id="{970F50A3-7FCE-6C74-122A-C8FD60C80C67}"/>
              </a:ext>
            </a:extLst>
          </p:cNvPr>
          <p:cNvSpPr/>
          <p:nvPr/>
        </p:nvSpPr>
        <p:spPr>
          <a:xfrm>
            <a:off x="10399910" y="1538923"/>
            <a:ext cx="1733149" cy="4178145"/>
          </a:xfrm>
          <a:prstGeom prst="rect">
            <a:avLst/>
          </a:prstGeom>
          <a:noFill/>
          <a:ln>
            <a:solidFill>
              <a:srgbClr val="FA8F9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BC1A3AE-9E62-57F0-1104-A52CE71994B0}"/>
              </a:ext>
            </a:extLst>
          </p:cNvPr>
          <p:cNvSpPr txBox="1"/>
          <p:nvPr/>
        </p:nvSpPr>
        <p:spPr>
          <a:xfrm>
            <a:off x="438351" y="4509800"/>
            <a:ext cx="2687802" cy="646331"/>
          </a:xfrm>
          <a:prstGeom prst="rect">
            <a:avLst/>
          </a:prstGeom>
          <a:noFill/>
        </p:spPr>
        <p:txBody>
          <a:bodyPr wrap="square" rtlCol="0">
            <a:spAutoFit/>
          </a:bodyPr>
          <a:lstStyle/>
          <a:p>
            <a:pPr algn="ctr"/>
            <a:r>
              <a:rPr lang="en-US" b="1" dirty="0">
                <a:solidFill>
                  <a:schemeClr val="accent6"/>
                </a:solidFill>
              </a:rPr>
              <a:t>Institutional Collaboration</a:t>
            </a:r>
          </a:p>
          <a:p>
            <a:pPr algn="ctr"/>
            <a:r>
              <a:rPr lang="en-US" dirty="0">
                <a:solidFill>
                  <a:schemeClr val="accent6"/>
                </a:solidFill>
              </a:rPr>
              <a:t>5 courses </a:t>
            </a:r>
          </a:p>
        </p:txBody>
      </p:sp>
      <p:pic>
        <p:nvPicPr>
          <p:cNvPr id="13" name="Picture 12">
            <a:extLst>
              <a:ext uri="{FF2B5EF4-FFF2-40B4-BE49-F238E27FC236}">
                <a16:creationId xmlns:a16="http://schemas.microsoft.com/office/drawing/2014/main" id="{53F8B166-5247-9A62-4CB0-21917E42E358}"/>
              </a:ext>
            </a:extLst>
          </p:cNvPr>
          <p:cNvPicPr>
            <a:picLocks noChangeAspect="1"/>
          </p:cNvPicPr>
          <p:nvPr/>
        </p:nvPicPr>
        <p:blipFill>
          <a:blip r:embed="rId7"/>
          <a:stretch>
            <a:fillRect/>
          </a:stretch>
        </p:blipFill>
        <p:spPr>
          <a:xfrm>
            <a:off x="3581576" y="2407697"/>
            <a:ext cx="1441945" cy="838871"/>
          </a:xfrm>
          <a:prstGeom prst="rect">
            <a:avLst/>
          </a:prstGeom>
        </p:spPr>
      </p:pic>
      <p:sp>
        <p:nvSpPr>
          <p:cNvPr id="15" name="TextBox 14">
            <a:extLst>
              <a:ext uri="{FF2B5EF4-FFF2-40B4-BE49-F238E27FC236}">
                <a16:creationId xmlns:a16="http://schemas.microsoft.com/office/drawing/2014/main" id="{5C42716F-CFBB-6166-1F91-B2513ED6F92D}"/>
              </a:ext>
            </a:extLst>
          </p:cNvPr>
          <p:cNvSpPr txBox="1"/>
          <p:nvPr/>
        </p:nvSpPr>
        <p:spPr>
          <a:xfrm>
            <a:off x="3552502" y="3309349"/>
            <a:ext cx="1562200" cy="2031325"/>
          </a:xfrm>
          <a:prstGeom prst="rect">
            <a:avLst/>
          </a:prstGeom>
          <a:noFill/>
        </p:spPr>
        <p:txBody>
          <a:bodyPr wrap="square">
            <a:spAutoFit/>
          </a:bodyPr>
          <a:lstStyle/>
          <a:p>
            <a:pPr rtl="0"/>
            <a:r>
              <a:rPr lang="en-SG" sz="600" i="1" dirty="0"/>
              <a:t>A series of 8 lectures with optional workshop on core knowledge and skills useful in the practice of social prescribing. The objective of the course is to introduce key concepts in social prescribing to busy practitioners. At the end of program, the learner will be able to incorporate social prescribing concepts in their daily work.</a:t>
            </a:r>
          </a:p>
          <a:p>
            <a:pPr rtl="0"/>
            <a:endParaRPr lang="en-SG" sz="600" b="0" i="1" dirty="0">
              <a:effectLst/>
            </a:endParaRPr>
          </a:p>
          <a:p>
            <a:pPr rtl="0"/>
            <a:r>
              <a:rPr lang="en-SG" sz="600" b="0" i="1" dirty="0">
                <a:effectLst/>
              </a:rPr>
              <a:t>What this programme covers:</a:t>
            </a:r>
          </a:p>
          <a:p>
            <a:pPr marL="171450" indent="-171450">
              <a:buFont typeface="Arial" panose="020B0604020202020204" pitchFamily="34" charset="0"/>
              <a:buChar char="•"/>
            </a:pPr>
            <a:r>
              <a:rPr lang="en-SG" sz="600" i="1" dirty="0"/>
              <a:t>Ethical Issues and Dilemmas  </a:t>
            </a:r>
          </a:p>
          <a:p>
            <a:pPr marL="171450" indent="-171450">
              <a:buFont typeface="Arial" panose="020B0604020202020204" pitchFamily="34" charset="0"/>
              <a:buChar char="•"/>
            </a:pPr>
            <a:r>
              <a:rPr lang="en-SG" sz="600" i="1" dirty="0"/>
              <a:t>Social Prescribing (SP) and SDOH </a:t>
            </a:r>
          </a:p>
          <a:p>
            <a:pPr marL="171450" indent="-171450">
              <a:buFont typeface="Arial" panose="020B0604020202020204" pitchFamily="34" charset="0"/>
              <a:buChar char="•"/>
            </a:pPr>
            <a:r>
              <a:rPr lang="en-SG" sz="600" i="1" dirty="0"/>
              <a:t>Understanding the Patient’s Needs </a:t>
            </a:r>
          </a:p>
          <a:p>
            <a:pPr marL="171450" indent="-171450">
              <a:buFont typeface="Arial" panose="020B0604020202020204" pitchFamily="34" charset="0"/>
              <a:buChar char="•"/>
            </a:pPr>
            <a:r>
              <a:rPr lang="en-SG" sz="600" i="1" dirty="0"/>
              <a:t>The Goals of SP </a:t>
            </a:r>
          </a:p>
          <a:p>
            <a:pPr marL="171450" indent="-171450">
              <a:buFont typeface="Arial" panose="020B0604020202020204" pitchFamily="34" charset="0"/>
              <a:buChar char="•"/>
            </a:pPr>
            <a:r>
              <a:rPr lang="en-SG" sz="600" i="1" dirty="0"/>
              <a:t>Returning Patients to their Community </a:t>
            </a:r>
          </a:p>
          <a:p>
            <a:pPr marL="171450" indent="-171450">
              <a:buFont typeface="Arial" panose="020B0604020202020204" pitchFamily="34" charset="0"/>
              <a:buChar char="•"/>
            </a:pPr>
            <a:r>
              <a:rPr lang="en-SG" sz="600" i="1" dirty="0"/>
              <a:t>Team Based SP </a:t>
            </a:r>
          </a:p>
          <a:p>
            <a:pPr marL="171450" indent="-171450">
              <a:buFont typeface="Arial" panose="020B0604020202020204" pitchFamily="34" charset="0"/>
              <a:buChar char="•"/>
            </a:pPr>
            <a:r>
              <a:rPr lang="en-SG" sz="600" i="1" dirty="0"/>
              <a:t>Ethics and Self-Care</a:t>
            </a:r>
          </a:p>
          <a:p>
            <a:pPr marL="171450" indent="-171450">
              <a:buFont typeface="Arial" panose="020B0604020202020204" pitchFamily="34" charset="0"/>
              <a:buChar char="•"/>
            </a:pPr>
            <a:endParaRPr lang="en-SG" sz="600" b="0" i="1" dirty="0">
              <a:effectLst/>
            </a:endParaRPr>
          </a:p>
          <a:p>
            <a:r>
              <a:rPr lang="en-SG" sz="600" i="1" dirty="0"/>
              <a:t>12 Hours</a:t>
            </a:r>
          </a:p>
          <a:p>
            <a:r>
              <a:rPr lang="en-SG" sz="600" b="0" i="1" dirty="0">
                <a:effectLst/>
              </a:rPr>
              <a:t>6 Lea</a:t>
            </a:r>
            <a:r>
              <a:rPr lang="en-SG" sz="600" i="1" dirty="0"/>
              <a:t>rning Units</a:t>
            </a:r>
          </a:p>
          <a:p>
            <a:endParaRPr lang="en-SG" sz="600" b="0" i="1" dirty="0">
              <a:effectLst/>
            </a:endParaRPr>
          </a:p>
        </p:txBody>
      </p:sp>
      <p:sp>
        <p:nvSpPr>
          <p:cNvPr id="18" name="TextBox 17">
            <a:extLst>
              <a:ext uri="{FF2B5EF4-FFF2-40B4-BE49-F238E27FC236}">
                <a16:creationId xmlns:a16="http://schemas.microsoft.com/office/drawing/2014/main" id="{F37DF6D6-AEA4-6B30-4D70-6945F3A71769}"/>
              </a:ext>
            </a:extLst>
          </p:cNvPr>
          <p:cNvSpPr txBox="1"/>
          <p:nvPr/>
        </p:nvSpPr>
        <p:spPr>
          <a:xfrm>
            <a:off x="5593593" y="1607915"/>
            <a:ext cx="1117470" cy="707886"/>
          </a:xfrm>
          <a:prstGeom prst="rect">
            <a:avLst/>
          </a:prstGeom>
          <a:noFill/>
        </p:spPr>
        <p:txBody>
          <a:bodyPr wrap="square" rtlCol="0">
            <a:spAutoFit/>
          </a:bodyPr>
          <a:lstStyle/>
          <a:p>
            <a:r>
              <a:rPr lang="en-US" sz="1100" b="1" dirty="0">
                <a:solidFill>
                  <a:schemeClr val="bg1"/>
                </a:solidFill>
              </a:rPr>
              <a:t>Transitional &amp; Home Care</a:t>
            </a:r>
          </a:p>
          <a:p>
            <a:endParaRPr lang="en-US" dirty="0"/>
          </a:p>
        </p:txBody>
      </p:sp>
      <p:pic>
        <p:nvPicPr>
          <p:cNvPr id="19" name="Picture 18">
            <a:extLst>
              <a:ext uri="{FF2B5EF4-FFF2-40B4-BE49-F238E27FC236}">
                <a16:creationId xmlns:a16="http://schemas.microsoft.com/office/drawing/2014/main" id="{58C3EB72-AAA7-A31A-2D70-312832DF4C91}"/>
              </a:ext>
            </a:extLst>
          </p:cNvPr>
          <p:cNvPicPr>
            <a:picLocks noChangeAspect="1"/>
          </p:cNvPicPr>
          <p:nvPr/>
        </p:nvPicPr>
        <p:blipFill>
          <a:blip r:embed="rId8"/>
          <a:stretch>
            <a:fillRect/>
          </a:stretch>
        </p:blipFill>
        <p:spPr>
          <a:xfrm>
            <a:off x="5309363" y="2407697"/>
            <a:ext cx="1544707" cy="838871"/>
          </a:xfrm>
          <a:prstGeom prst="rect">
            <a:avLst/>
          </a:prstGeom>
        </p:spPr>
      </p:pic>
      <p:sp>
        <p:nvSpPr>
          <p:cNvPr id="20" name="TextBox 19">
            <a:extLst>
              <a:ext uri="{FF2B5EF4-FFF2-40B4-BE49-F238E27FC236}">
                <a16:creationId xmlns:a16="http://schemas.microsoft.com/office/drawing/2014/main" id="{6C16C636-2FCB-9CD3-EE75-2E5F43B06215}"/>
              </a:ext>
            </a:extLst>
          </p:cNvPr>
          <p:cNvSpPr txBox="1"/>
          <p:nvPr/>
        </p:nvSpPr>
        <p:spPr>
          <a:xfrm>
            <a:off x="5255805" y="3309349"/>
            <a:ext cx="1542314" cy="2031325"/>
          </a:xfrm>
          <a:prstGeom prst="rect">
            <a:avLst/>
          </a:prstGeom>
          <a:noFill/>
        </p:spPr>
        <p:txBody>
          <a:bodyPr wrap="square">
            <a:spAutoFit/>
          </a:bodyPr>
          <a:lstStyle/>
          <a:p>
            <a:pPr rtl="0"/>
            <a:r>
              <a:rPr lang="en-SG" sz="600" i="1" dirty="0"/>
              <a:t>The prevalence of multiple co-morbidities is rising. Many such patients have complex care needs. They need transitional and even home care support after an episode of hospital care. This course enable learners to apply their clinical skills and knowledge in the setting of home and transitional care.</a:t>
            </a:r>
          </a:p>
          <a:p>
            <a:pPr rtl="0"/>
            <a:endParaRPr lang="en-SG" sz="600" b="0" i="1" dirty="0">
              <a:effectLst/>
            </a:endParaRPr>
          </a:p>
          <a:p>
            <a:pPr rtl="0"/>
            <a:endParaRPr lang="en-SG" sz="600" b="0" i="1" dirty="0">
              <a:effectLst/>
            </a:endParaRPr>
          </a:p>
          <a:p>
            <a:pPr rtl="0"/>
            <a:r>
              <a:rPr lang="en-SG" sz="600" b="0" i="1" dirty="0">
                <a:effectLst/>
              </a:rPr>
              <a:t>What this programme covers:</a:t>
            </a:r>
          </a:p>
          <a:p>
            <a:pPr marL="171450" indent="-171450">
              <a:buFont typeface="Arial" panose="020B0604020202020204" pitchFamily="34" charset="0"/>
              <a:buChar char="•"/>
            </a:pPr>
            <a:r>
              <a:rPr lang="en-SG" sz="600" i="1" dirty="0"/>
              <a:t>Common medical conditions that limit ADLs </a:t>
            </a:r>
          </a:p>
          <a:p>
            <a:pPr marL="171450" indent="-171450">
              <a:buFont typeface="Arial" panose="020B0604020202020204" pitchFamily="34" charset="0"/>
              <a:buChar char="•"/>
            </a:pPr>
            <a:r>
              <a:rPr lang="en-SG" sz="600" i="1" dirty="0"/>
              <a:t>Transitional home care </a:t>
            </a:r>
          </a:p>
          <a:p>
            <a:pPr marL="171450" indent="-171450">
              <a:buFont typeface="Arial" panose="020B0604020202020204" pitchFamily="34" charset="0"/>
              <a:buChar char="•"/>
            </a:pPr>
            <a:r>
              <a:rPr lang="en-SG" sz="600" i="1" dirty="0"/>
              <a:t>Home care </a:t>
            </a:r>
          </a:p>
          <a:p>
            <a:pPr marL="171450" indent="-171450">
              <a:buFont typeface="Arial" panose="020B0604020202020204" pitchFamily="34" charset="0"/>
              <a:buChar char="•"/>
            </a:pPr>
            <a:r>
              <a:rPr lang="en-SG" sz="600" i="1" dirty="0"/>
              <a:t>Multidisciplinary care </a:t>
            </a:r>
          </a:p>
          <a:p>
            <a:pPr marL="171450" indent="-171450">
              <a:buFont typeface="Arial" panose="020B0604020202020204" pitchFamily="34" charset="0"/>
              <a:buChar char="•"/>
            </a:pPr>
            <a:r>
              <a:rPr lang="en-SG" sz="600" i="1" dirty="0"/>
              <a:t>Activities of Daily Living</a:t>
            </a:r>
          </a:p>
          <a:p>
            <a:pPr marL="171450" indent="-171450">
              <a:buFont typeface="Arial" panose="020B0604020202020204" pitchFamily="34" charset="0"/>
              <a:buChar char="•"/>
            </a:pPr>
            <a:endParaRPr lang="en-SG" sz="600" b="0" i="1" dirty="0">
              <a:effectLst/>
            </a:endParaRPr>
          </a:p>
          <a:p>
            <a:r>
              <a:rPr lang="en-SG" sz="600" i="1" dirty="0"/>
              <a:t>24 Hours</a:t>
            </a:r>
          </a:p>
          <a:p>
            <a:r>
              <a:rPr lang="en-SG" sz="600" b="0" i="1" dirty="0">
                <a:effectLst/>
              </a:rPr>
              <a:t>Case Studies</a:t>
            </a:r>
          </a:p>
          <a:p>
            <a:endParaRPr lang="en-SG" sz="600" i="1" dirty="0"/>
          </a:p>
          <a:p>
            <a:endParaRPr lang="en-SG" sz="600" b="0" i="1" dirty="0">
              <a:effectLst/>
            </a:endParaRPr>
          </a:p>
        </p:txBody>
      </p:sp>
      <p:sp>
        <p:nvSpPr>
          <p:cNvPr id="25" name="TextBox 24">
            <a:extLst>
              <a:ext uri="{FF2B5EF4-FFF2-40B4-BE49-F238E27FC236}">
                <a16:creationId xmlns:a16="http://schemas.microsoft.com/office/drawing/2014/main" id="{709DAFF6-6F7C-4375-E8D2-5E7E53CFE427}"/>
              </a:ext>
            </a:extLst>
          </p:cNvPr>
          <p:cNvSpPr txBox="1"/>
          <p:nvPr/>
        </p:nvSpPr>
        <p:spPr>
          <a:xfrm>
            <a:off x="7007565" y="3316940"/>
            <a:ext cx="1496673" cy="2031325"/>
          </a:xfrm>
          <a:prstGeom prst="rect">
            <a:avLst/>
          </a:prstGeom>
          <a:noFill/>
        </p:spPr>
        <p:txBody>
          <a:bodyPr wrap="square">
            <a:spAutoFit/>
          </a:bodyPr>
          <a:lstStyle/>
          <a:p>
            <a:pPr rtl="0"/>
            <a:r>
              <a:rPr lang="en-SG" sz="600" i="1" dirty="0"/>
              <a:t>With the aging population and increasing prevalence of complex co-morbidities, being able to make comprehensive assessment and care plans has become a critical competency for clinicians. Learners will learn the use of systematic approach of developing a person- </a:t>
            </a:r>
            <a:r>
              <a:rPr lang="en-SG" sz="600" i="1" dirty="0" err="1"/>
              <a:t>centered</a:t>
            </a:r>
            <a:r>
              <a:rPr lang="en-SG" sz="600" i="1" dirty="0"/>
              <a:t> care plan.</a:t>
            </a:r>
          </a:p>
          <a:p>
            <a:pPr rtl="0"/>
            <a:endParaRPr lang="en-SG" sz="600" b="0" i="1" dirty="0">
              <a:effectLst/>
            </a:endParaRPr>
          </a:p>
          <a:p>
            <a:pPr rtl="0"/>
            <a:endParaRPr lang="en-SG" sz="600" b="0" i="1" dirty="0">
              <a:effectLst/>
            </a:endParaRPr>
          </a:p>
          <a:p>
            <a:pPr rtl="0"/>
            <a:r>
              <a:rPr lang="en-SG" sz="600" b="0" i="1" dirty="0">
                <a:effectLst/>
              </a:rPr>
              <a:t>What this programme covers:</a:t>
            </a:r>
          </a:p>
          <a:p>
            <a:pPr marL="171450" indent="-171450">
              <a:buFont typeface="Arial" panose="020B0604020202020204" pitchFamily="34" charset="0"/>
              <a:buChar char="•"/>
            </a:pPr>
            <a:r>
              <a:rPr lang="en-SG" sz="600" i="1" dirty="0"/>
              <a:t>Biopsychosocial approach to care planning</a:t>
            </a:r>
          </a:p>
          <a:p>
            <a:pPr marL="171450" indent="-171450">
              <a:buFont typeface="Arial" panose="020B0604020202020204" pitchFamily="34" charset="0"/>
              <a:buChar char="•"/>
            </a:pPr>
            <a:r>
              <a:rPr lang="en-SG" sz="600" i="1" dirty="0"/>
              <a:t>Concepts in care integration </a:t>
            </a:r>
          </a:p>
          <a:p>
            <a:pPr marL="171450" indent="-171450">
              <a:buFont typeface="Arial" panose="020B0604020202020204" pitchFamily="34" charset="0"/>
              <a:buChar char="•"/>
            </a:pPr>
            <a:r>
              <a:rPr lang="en-SG" sz="600" i="1" dirty="0"/>
              <a:t>SBAR4 Framework for complex patients</a:t>
            </a:r>
          </a:p>
          <a:p>
            <a:pPr marL="171450" indent="-171450">
              <a:buFont typeface="Arial" panose="020B0604020202020204" pitchFamily="34" charset="0"/>
              <a:buChar char="•"/>
            </a:pPr>
            <a:endParaRPr lang="en-SG" sz="600" b="0" i="1" dirty="0">
              <a:effectLst/>
            </a:endParaRPr>
          </a:p>
          <a:p>
            <a:r>
              <a:rPr lang="en-SG" sz="600" i="1" dirty="0"/>
              <a:t>16 Hours</a:t>
            </a:r>
          </a:p>
          <a:p>
            <a:r>
              <a:rPr lang="en-SG" sz="600" b="0" i="1" dirty="0">
                <a:effectLst/>
              </a:rPr>
              <a:t>Case Studies</a:t>
            </a:r>
          </a:p>
          <a:p>
            <a:endParaRPr lang="en-SG" sz="600" i="1" dirty="0"/>
          </a:p>
          <a:p>
            <a:endParaRPr lang="en-SG" sz="600" b="0" i="1" dirty="0">
              <a:effectLst/>
            </a:endParaRPr>
          </a:p>
        </p:txBody>
      </p:sp>
      <p:sp>
        <p:nvSpPr>
          <p:cNvPr id="29" name="TextBox 28">
            <a:extLst>
              <a:ext uri="{FF2B5EF4-FFF2-40B4-BE49-F238E27FC236}">
                <a16:creationId xmlns:a16="http://schemas.microsoft.com/office/drawing/2014/main" id="{3C8A853C-9583-24B2-A6BA-D66A0926CC37}"/>
              </a:ext>
            </a:extLst>
          </p:cNvPr>
          <p:cNvSpPr txBox="1"/>
          <p:nvPr/>
        </p:nvSpPr>
        <p:spPr>
          <a:xfrm>
            <a:off x="8968236" y="1644031"/>
            <a:ext cx="1346387" cy="1215717"/>
          </a:xfrm>
          <a:prstGeom prst="rect">
            <a:avLst/>
          </a:prstGeom>
          <a:noFill/>
        </p:spPr>
        <p:txBody>
          <a:bodyPr wrap="square" rtlCol="0">
            <a:spAutoFit/>
          </a:bodyPr>
          <a:lstStyle/>
          <a:p>
            <a:r>
              <a:rPr lang="en-US" sz="1100" b="1" dirty="0">
                <a:solidFill>
                  <a:schemeClr val="bg1"/>
                </a:solidFill>
              </a:rPr>
              <a:t>Essentials of Pop Health &amp; Implementation Science</a:t>
            </a:r>
          </a:p>
          <a:p>
            <a:endParaRPr lang="en-US" sz="1100" b="1" dirty="0">
              <a:solidFill>
                <a:schemeClr val="bg1"/>
              </a:solidFill>
            </a:endParaRPr>
          </a:p>
          <a:p>
            <a:endParaRPr lang="en-US" dirty="0"/>
          </a:p>
        </p:txBody>
      </p:sp>
      <p:pic>
        <p:nvPicPr>
          <p:cNvPr id="30" name="Picture 29">
            <a:extLst>
              <a:ext uri="{FF2B5EF4-FFF2-40B4-BE49-F238E27FC236}">
                <a16:creationId xmlns:a16="http://schemas.microsoft.com/office/drawing/2014/main" id="{FF711ACC-6BBD-20BE-3803-B55378788048}"/>
              </a:ext>
            </a:extLst>
          </p:cNvPr>
          <p:cNvPicPr>
            <a:picLocks noChangeAspect="1"/>
          </p:cNvPicPr>
          <p:nvPr/>
        </p:nvPicPr>
        <p:blipFill>
          <a:blip r:embed="rId9"/>
          <a:stretch>
            <a:fillRect/>
          </a:stretch>
        </p:blipFill>
        <p:spPr>
          <a:xfrm>
            <a:off x="8783364" y="2391563"/>
            <a:ext cx="1480754" cy="866646"/>
          </a:xfrm>
          <a:prstGeom prst="rect">
            <a:avLst/>
          </a:prstGeom>
        </p:spPr>
      </p:pic>
      <p:sp>
        <p:nvSpPr>
          <p:cNvPr id="31" name="TextBox 30">
            <a:extLst>
              <a:ext uri="{FF2B5EF4-FFF2-40B4-BE49-F238E27FC236}">
                <a16:creationId xmlns:a16="http://schemas.microsoft.com/office/drawing/2014/main" id="{27A247AA-BD65-63A5-63D2-5AAF1D3F23B0}"/>
              </a:ext>
            </a:extLst>
          </p:cNvPr>
          <p:cNvSpPr txBox="1"/>
          <p:nvPr/>
        </p:nvSpPr>
        <p:spPr>
          <a:xfrm>
            <a:off x="8714154" y="3303715"/>
            <a:ext cx="1525587" cy="1938992"/>
          </a:xfrm>
          <a:prstGeom prst="rect">
            <a:avLst/>
          </a:prstGeom>
          <a:noFill/>
        </p:spPr>
        <p:txBody>
          <a:bodyPr wrap="square">
            <a:spAutoFit/>
          </a:bodyPr>
          <a:lstStyle/>
          <a:p>
            <a:pPr rtl="0"/>
            <a:r>
              <a:rPr lang="en-SG" sz="600" i="1" dirty="0"/>
              <a:t>People live in communities which influence their state of health. Good care for lifestyle related conditions, optimal living conditions and policies that support these are increasingly recognized as important determinants of good health. This course enables learners to appreciate healthcare from a systems perspective. </a:t>
            </a:r>
            <a:endParaRPr lang="en-SG" sz="600" b="0" i="1" dirty="0">
              <a:effectLst/>
            </a:endParaRPr>
          </a:p>
          <a:p>
            <a:pPr rtl="0"/>
            <a:endParaRPr lang="en-SG" sz="600" b="0" i="1" dirty="0">
              <a:effectLst/>
            </a:endParaRPr>
          </a:p>
          <a:p>
            <a:pPr rtl="0"/>
            <a:r>
              <a:rPr lang="en-SG" sz="600" b="0" i="1" dirty="0">
                <a:effectLst/>
              </a:rPr>
              <a:t>What this programme covers:</a:t>
            </a:r>
          </a:p>
          <a:p>
            <a:pPr marL="171450" indent="-171450">
              <a:buFont typeface="Arial" panose="020B0604020202020204" pitchFamily="34" charset="0"/>
              <a:buChar char="•"/>
            </a:pPr>
            <a:r>
              <a:rPr lang="en-SG" sz="600" i="1" dirty="0"/>
              <a:t>Introduction to population health </a:t>
            </a:r>
          </a:p>
          <a:p>
            <a:pPr marL="171450" indent="-171450">
              <a:buFont typeface="Arial" panose="020B0604020202020204" pitchFamily="34" charset="0"/>
              <a:buChar char="•"/>
            </a:pPr>
            <a:r>
              <a:rPr lang="en-SG" sz="600" i="1" dirty="0"/>
              <a:t>Introduction to implementation science </a:t>
            </a:r>
          </a:p>
          <a:p>
            <a:pPr marL="171450" indent="-171450">
              <a:buFont typeface="Arial" panose="020B0604020202020204" pitchFamily="34" charset="0"/>
              <a:buChar char="•"/>
            </a:pPr>
            <a:r>
              <a:rPr lang="en-SG" sz="600" i="1" dirty="0"/>
              <a:t>Organization of health care systems </a:t>
            </a:r>
          </a:p>
          <a:p>
            <a:pPr marL="171450" indent="-171450">
              <a:buFont typeface="Arial" panose="020B0604020202020204" pitchFamily="34" charset="0"/>
              <a:buChar char="•"/>
            </a:pPr>
            <a:r>
              <a:rPr lang="en-SG" sz="600" i="1" dirty="0"/>
              <a:t>Translation of policies to programs </a:t>
            </a:r>
          </a:p>
          <a:p>
            <a:pPr marL="171450" indent="-171450">
              <a:buFont typeface="Arial" panose="020B0604020202020204" pitchFamily="34" charset="0"/>
              <a:buChar char="•"/>
            </a:pPr>
            <a:r>
              <a:rPr lang="en-SG" sz="600" i="1" dirty="0"/>
              <a:t>Implementation of population health programs</a:t>
            </a:r>
          </a:p>
          <a:p>
            <a:pPr marL="171450" indent="-171450">
              <a:buFont typeface="Arial" panose="020B0604020202020204" pitchFamily="34" charset="0"/>
              <a:buChar char="•"/>
            </a:pPr>
            <a:endParaRPr lang="en-SG" sz="600" b="0" i="1" dirty="0">
              <a:effectLst/>
            </a:endParaRPr>
          </a:p>
          <a:p>
            <a:r>
              <a:rPr lang="en-SG" sz="600" i="1" dirty="0"/>
              <a:t>16 Hours</a:t>
            </a:r>
          </a:p>
          <a:p>
            <a:r>
              <a:rPr lang="en-SG" sz="600" b="0" i="1" dirty="0">
                <a:effectLst/>
              </a:rPr>
              <a:t>Case Studies</a:t>
            </a:r>
          </a:p>
        </p:txBody>
      </p:sp>
      <p:sp>
        <p:nvSpPr>
          <p:cNvPr id="38" name="TextBox 37">
            <a:extLst>
              <a:ext uri="{FF2B5EF4-FFF2-40B4-BE49-F238E27FC236}">
                <a16:creationId xmlns:a16="http://schemas.microsoft.com/office/drawing/2014/main" id="{D9241F2C-01D2-BF76-8853-5549AB8F6A0D}"/>
              </a:ext>
            </a:extLst>
          </p:cNvPr>
          <p:cNvSpPr txBox="1"/>
          <p:nvPr/>
        </p:nvSpPr>
        <p:spPr>
          <a:xfrm>
            <a:off x="10851235" y="1647945"/>
            <a:ext cx="1066445"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Foundations in Integrated Care</a:t>
            </a:r>
          </a:p>
          <a:p>
            <a:endParaRPr lang="en-US" dirty="0"/>
          </a:p>
        </p:txBody>
      </p:sp>
      <p:pic>
        <p:nvPicPr>
          <p:cNvPr id="39" name="Picture 8" descr="YEARS OF TRANSFORMATIVE MEDICINE CELEBRATING">
            <a:extLst>
              <a:ext uri="{FF2B5EF4-FFF2-40B4-BE49-F238E27FC236}">
                <a16:creationId xmlns:a16="http://schemas.microsoft.com/office/drawing/2014/main" id="{0CDAE404-7756-753B-06EA-DA6C5A0062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16512" y="2386341"/>
            <a:ext cx="1486103" cy="87186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9924D8A8-CD87-29F5-17AA-1B14D00A66A4}"/>
              </a:ext>
            </a:extLst>
          </p:cNvPr>
          <p:cNvSpPr txBox="1"/>
          <p:nvPr/>
        </p:nvSpPr>
        <p:spPr>
          <a:xfrm>
            <a:off x="10469775" y="3304528"/>
            <a:ext cx="1519061" cy="2123658"/>
          </a:xfrm>
          <a:prstGeom prst="rect">
            <a:avLst/>
          </a:prstGeom>
          <a:noFill/>
        </p:spPr>
        <p:txBody>
          <a:bodyPr wrap="square">
            <a:spAutoFit/>
          </a:bodyPr>
          <a:lstStyle/>
          <a:p>
            <a:pPr rtl="0"/>
            <a:r>
              <a:rPr lang="en-SG" sz="600" b="0" i="1" dirty="0">
                <a:effectLst/>
              </a:rPr>
              <a:t>The course equips new Wellbeing Coordinators with the foundational knowledge and skills to perform their job responsibilities to better support the Healthier SG initiative. </a:t>
            </a:r>
            <a:endParaRPr lang="en-SG" sz="600" i="1" dirty="0"/>
          </a:p>
          <a:p>
            <a:pPr rtl="0"/>
            <a:endParaRPr lang="en-SG" sz="600" b="0" i="1" dirty="0">
              <a:effectLst/>
            </a:endParaRPr>
          </a:p>
          <a:p>
            <a:pPr rtl="0"/>
            <a:r>
              <a:rPr lang="en-SG" sz="600" b="0" i="1" dirty="0">
                <a:effectLst/>
              </a:rPr>
              <a:t>What this programme covers:</a:t>
            </a:r>
          </a:p>
          <a:p>
            <a:pPr marL="171450" indent="-171450">
              <a:buFont typeface="Arial" panose="020B0604020202020204" pitchFamily="34" charset="0"/>
              <a:buChar char="•"/>
            </a:pPr>
            <a:r>
              <a:rPr lang="en-SG" sz="600" i="1" dirty="0"/>
              <a:t>Essentials of integrated care</a:t>
            </a:r>
          </a:p>
          <a:p>
            <a:pPr marL="171450" indent="-171450">
              <a:buFont typeface="Arial" panose="020B0604020202020204" pitchFamily="34" charset="0"/>
              <a:buChar char="•"/>
            </a:pPr>
            <a:r>
              <a:rPr lang="en-SG" sz="600" b="0" i="1" dirty="0">
                <a:effectLst/>
              </a:rPr>
              <a:t>Effective </a:t>
            </a:r>
            <a:r>
              <a:rPr lang="en-SG" sz="600" i="1" dirty="0"/>
              <a:t>communication techniques</a:t>
            </a:r>
          </a:p>
          <a:p>
            <a:pPr marL="171450" indent="-171450">
              <a:buFont typeface="Arial" panose="020B0604020202020204" pitchFamily="34" charset="0"/>
              <a:buChar char="•"/>
            </a:pPr>
            <a:r>
              <a:rPr lang="en-SG" sz="600" i="1" dirty="0"/>
              <a:t>P</a:t>
            </a:r>
            <a:r>
              <a:rPr lang="en-SG" sz="600" b="0" i="1" dirty="0">
                <a:effectLst/>
              </a:rPr>
              <a:t>ersonalised care plans to support preventive health</a:t>
            </a:r>
          </a:p>
          <a:p>
            <a:pPr marL="171450" indent="-171450">
              <a:buFont typeface="Arial" panose="020B0604020202020204" pitchFamily="34" charset="0"/>
              <a:buChar char="•"/>
            </a:pPr>
            <a:r>
              <a:rPr lang="en-SG" sz="600" i="1" dirty="0"/>
              <a:t>Monitoring parameters</a:t>
            </a:r>
          </a:p>
          <a:p>
            <a:pPr marL="171450" indent="-171450">
              <a:buFont typeface="Arial" panose="020B0604020202020204" pitchFamily="34" charset="0"/>
              <a:buChar char="•"/>
            </a:pPr>
            <a:r>
              <a:rPr lang="en-SG" sz="600" i="1" dirty="0"/>
              <a:t>Understanding h</a:t>
            </a:r>
            <a:r>
              <a:rPr lang="en-SG" sz="600" b="0" i="1" dirty="0">
                <a:effectLst/>
              </a:rPr>
              <a:t>ome assessment</a:t>
            </a:r>
            <a:endParaRPr lang="en-SG" sz="1000" i="1" dirty="0">
              <a:solidFill>
                <a:schemeClr val="bg1"/>
              </a:solidFill>
            </a:endParaRPr>
          </a:p>
          <a:p>
            <a:endParaRPr lang="en-SG" sz="1000" b="0" i="1" dirty="0">
              <a:solidFill>
                <a:schemeClr val="bg1"/>
              </a:solidFill>
              <a:effectLst/>
            </a:endParaRPr>
          </a:p>
          <a:p>
            <a:r>
              <a:rPr lang="en-SG" sz="600" i="1" dirty="0"/>
              <a:t>38 Hours</a:t>
            </a:r>
          </a:p>
          <a:p>
            <a:r>
              <a:rPr lang="en-SG" sz="600" i="1" dirty="0"/>
              <a:t>5 Modules</a:t>
            </a:r>
          </a:p>
          <a:p>
            <a:endParaRPr lang="en-SG" sz="600" i="1" dirty="0"/>
          </a:p>
          <a:p>
            <a:endParaRPr lang="en-SG" sz="600" i="1" dirty="0"/>
          </a:p>
          <a:p>
            <a:endParaRPr lang="en-SG" sz="1000" b="0" i="1" dirty="0">
              <a:solidFill>
                <a:schemeClr val="bg1"/>
              </a:solidFill>
              <a:effectLst/>
            </a:endParaRPr>
          </a:p>
          <a:p>
            <a:pPr marL="171450" indent="-171450">
              <a:buFont typeface="Arial" panose="020B0604020202020204" pitchFamily="34" charset="0"/>
              <a:buChar char="•"/>
            </a:pPr>
            <a:endParaRPr lang="en-SG" sz="1000" b="0" i="1" dirty="0">
              <a:solidFill>
                <a:schemeClr val="bg1"/>
              </a:solidFill>
              <a:effectLst/>
            </a:endParaRPr>
          </a:p>
        </p:txBody>
      </p:sp>
      <p:pic>
        <p:nvPicPr>
          <p:cNvPr id="43" name="Picture 18" descr="Singapore Health Services - Singapore Hospitals and Doctors | SingHealth">
            <a:extLst>
              <a:ext uri="{FF2B5EF4-FFF2-40B4-BE49-F238E27FC236}">
                <a16:creationId xmlns:a16="http://schemas.microsoft.com/office/drawing/2014/main" id="{9E1CE84C-55B1-BF1D-F2B8-CDFE77F1D9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5542" y="5252027"/>
            <a:ext cx="315693" cy="2737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630DA85-ECF6-15AE-313D-620F7B696FF8}"/>
              </a:ext>
            </a:extLst>
          </p:cNvPr>
          <p:cNvSpPr txBox="1">
            <a:spLocks/>
          </p:cNvSpPr>
          <p:nvPr/>
        </p:nvSpPr>
        <p:spPr>
          <a:xfrm>
            <a:off x="0" y="0"/>
            <a:ext cx="12184233" cy="911934"/>
          </a:xfrm>
          <a:prstGeom prst="rect">
            <a:avLst/>
          </a:prstGeom>
          <a:solidFill>
            <a:srgbClr val="FF6600"/>
          </a:solidFill>
        </p:spPr>
        <p:txBody>
          <a:bodyPr vert="horz" lIns="91440" tIns="45720" rIns="91440" bIns="45720" rtlCol="0" anchor="ctr">
            <a:normAutofit/>
          </a:bodyPr>
          <a:lstStyle>
            <a:lvl1pPr algn="l" defTabSz="1219140" rtl="0" eaLnBrk="1" latinLnBrk="0" hangingPunct="1">
              <a:spcBef>
                <a:spcPct val="0"/>
              </a:spcBef>
              <a:buNone/>
              <a:defRPr sz="4267" b="1" u="sng" kern="1200">
                <a:solidFill>
                  <a:srgbClr val="E54809"/>
                </a:solidFill>
                <a:latin typeface="Arial" pitchFamily="34" charset="0"/>
                <a:ea typeface="+mj-ea"/>
                <a:cs typeface="Arial" pitchFamily="34" charset="0"/>
              </a:defRPr>
            </a:lvl1pPr>
          </a:lstStyle>
          <a:p>
            <a:pPr algn="ctr"/>
            <a:r>
              <a:rPr lang="en-US" sz="3200" u="none" dirty="0">
                <a:solidFill>
                  <a:schemeClr val="bg1"/>
                </a:solidFill>
                <a:latin typeface="Century Gothic" panose="020B0502020202020204" pitchFamily="34" charset="0"/>
                <a:cs typeface="Aharoni" panose="02010803020104030203" pitchFamily="2" charset="-79"/>
              </a:rPr>
              <a:t>Training for Healthier SG (Clinicians)</a:t>
            </a:r>
          </a:p>
        </p:txBody>
      </p:sp>
    </p:spTree>
    <p:custDataLst>
      <p:tags r:id="rId1"/>
    </p:custDataLst>
    <p:extLst>
      <p:ext uri="{BB962C8B-B14F-4D97-AF65-F5344CB8AC3E}">
        <p14:creationId xmlns:p14="http://schemas.microsoft.com/office/powerpoint/2010/main" val="551147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B8DBDB-D88B-42AB-B60C-74A90A344926}"/>
              </a:ext>
            </a:extLst>
          </p:cNvPr>
          <p:cNvSpPr txBox="1"/>
          <p:nvPr/>
        </p:nvSpPr>
        <p:spPr>
          <a:xfrm>
            <a:off x="9278846" y="5939554"/>
            <a:ext cx="2905387" cy="580633"/>
          </a:xfrm>
          <a:prstGeom prst="rect">
            <a:avLst/>
          </a:prstGeom>
          <a:solidFill>
            <a:schemeClr val="bg1"/>
          </a:solidFill>
        </p:spPr>
        <p:txBody>
          <a:bodyPr wrap="square" rtlCol="0">
            <a:spAutoFit/>
          </a:bodyPr>
          <a:lstStyle/>
          <a:p>
            <a:endParaRPr lang="en-ID" dirty="0"/>
          </a:p>
        </p:txBody>
      </p:sp>
      <p:sp>
        <p:nvSpPr>
          <p:cNvPr id="5" name="Circle: Hollow 4">
            <a:extLst>
              <a:ext uri="{FF2B5EF4-FFF2-40B4-BE49-F238E27FC236}">
                <a16:creationId xmlns:a16="http://schemas.microsoft.com/office/drawing/2014/main" id="{822BF452-B9CE-D23F-FF2D-70F69A01B74E}"/>
              </a:ext>
            </a:extLst>
          </p:cNvPr>
          <p:cNvSpPr/>
          <p:nvPr/>
        </p:nvSpPr>
        <p:spPr>
          <a:xfrm>
            <a:off x="3874361" y="2508337"/>
            <a:ext cx="1824981" cy="1841326"/>
          </a:xfrm>
          <a:prstGeom prst="don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tx1"/>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7293" y="1608041"/>
            <a:ext cx="3620473" cy="4621830"/>
          </a:xfrm>
          <a:prstGeom prst="rect">
            <a:avLst/>
          </a:prstGeom>
        </p:spPr>
      </p:pic>
      <p:sp>
        <p:nvSpPr>
          <p:cNvPr id="80" name="TextBox 79"/>
          <p:cNvSpPr txBox="1"/>
          <p:nvPr/>
        </p:nvSpPr>
        <p:spPr>
          <a:xfrm>
            <a:off x="7883268" y="1234188"/>
            <a:ext cx="3814438" cy="4770537"/>
          </a:xfrm>
          <a:prstGeom prst="rect">
            <a:avLst/>
          </a:prstGeom>
          <a:noFill/>
          <a:ln w="3175">
            <a:solidFill>
              <a:schemeClr val="tx1"/>
            </a:solidFill>
            <a:prstDash val="lg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DengXian"/>
                <a:cs typeface="+mn-cs"/>
              </a:rPr>
              <a:t>Place based approach</a:t>
            </a:r>
          </a:p>
          <a:p>
            <a:pPr marL="285750" indent="-285750">
              <a:buFont typeface="Arial" panose="020B0604020202020204" pitchFamily="34" charset="0"/>
              <a:buChar char="•"/>
              <a:defRPr/>
            </a:pPr>
            <a:r>
              <a:rPr lang="en-US" sz="1600" b="1" dirty="0">
                <a:latin typeface="Century Gothic" panose="020B0502020202020204" pitchFamily="34" charset="0"/>
              </a:rPr>
              <a:t>Deep understanding </a:t>
            </a:r>
            <a:r>
              <a:rPr lang="en-US" sz="1600" dirty="0">
                <a:latin typeface="Century Gothic" panose="020B0502020202020204" pitchFamily="34" charset="0"/>
              </a:rPr>
              <a:t>of needs and aspirations of residents and partners in the locality</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rPr>
              <a:t>Embedded</a:t>
            </a: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rPr>
              <a:t> as a team with local PCPs and Community Partners within defined locality</a:t>
            </a:r>
            <a:endParaRPr kumimoji="0" lang="en-US" sz="1600" b="0" i="0" u="none" strike="noStrike" kern="1200" cap="none" spc="0" normalizeH="0" noProof="0" dirty="0">
              <a:ln>
                <a:noFill/>
              </a:ln>
              <a:effectLst/>
              <a:uLnTx/>
              <a:uFillTx/>
              <a:latin typeface="Century Gothic" panose="020B0502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entury Gothic" panose="020B0502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DengXian"/>
                <a:cs typeface="+mn-cs"/>
              </a:rPr>
              <a:t>Coordinating care for health-social care integration</a:t>
            </a:r>
          </a:p>
          <a:p>
            <a:pPr marL="285750" indent="-285750">
              <a:buFont typeface="Arial" panose="020B0604020202020204" pitchFamily="34" charset="0"/>
              <a:buChar char="•"/>
              <a:defRPr/>
            </a:pPr>
            <a:r>
              <a:rPr lang="en-US" sz="1600" b="1" dirty="0" err="1">
                <a:latin typeface="Century Gothic" panose="020B0502020202020204" pitchFamily="34" charset="0"/>
              </a:rPr>
              <a:t>Harmonised</a:t>
            </a:r>
            <a:r>
              <a:rPr lang="en-US" sz="1600" b="1" dirty="0">
                <a:latin typeface="Century Gothic" panose="020B0502020202020204" pitchFamily="34" charset="0"/>
              </a:rPr>
              <a:t> </a:t>
            </a:r>
            <a:r>
              <a:rPr lang="en-US" sz="1600" dirty="0">
                <a:latin typeface="Century Gothic" panose="020B0502020202020204" pitchFamily="34" charset="0"/>
              </a:rPr>
              <a:t>framework</a:t>
            </a:r>
            <a:r>
              <a:rPr lang="en-US" sz="1600" b="1" dirty="0">
                <a:latin typeface="Century Gothic" panose="020B0502020202020204" pitchFamily="34" charset="0"/>
              </a:rPr>
              <a:t> </a:t>
            </a:r>
            <a:r>
              <a:rPr lang="en-US" sz="1600" dirty="0">
                <a:latin typeface="Century Gothic" panose="020B0502020202020204" pitchFamily="34" charset="0"/>
              </a:rPr>
              <a:t>and enablers</a:t>
            </a:r>
          </a:p>
          <a:p>
            <a:pPr marL="285750" indent="-285750">
              <a:buFont typeface="Arial" panose="020B0604020202020204" pitchFamily="34" charset="0"/>
              <a:buChar char="•"/>
              <a:defRPr/>
            </a:pPr>
            <a:r>
              <a:rPr lang="en-US" sz="1600" b="1" dirty="0">
                <a:latin typeface="Century Gothic" panose="020B0502020202020204" pitchFamily="34" charset="0"/>
              </a:rPr>
              <a:t>Flexibility</a:t>
            </a:r>
            <a:r>
              <a:rPr lang="en-US" sz="1600" dirty="0">
                <a:latin typeface="Century Gothic" panose="020B0502020202020204" pitchFamily="34" charset="0"/>
              </a:rPr>
              <a:t> for local needs of providers and community </a:t>
            </a:r>
            <a:endParaRPr lang="en-SG" sz="1600" dirty="0">
              <a:latin typeface="Century Gothic" panose="020B0502020202020204" pitchFamily="34" charset="0"/>
            </a:endParaRPr>
          </a:p>
          <a:p>
            <a:pPr marR="0" lvl="0"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DengXian"/>
                <a:cs typeface="+mn-cs"/>
              </a:rPr>
              <a:t>Ensuring person-centeredness and community orientation</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From</a:t>
            </a:r>
            <a:r>
              <a:rPr kumimoji="0" lang="en-US" sz="1600" b="0" i="0" u="none" strike="noStrike" kern="1200" cap="none" spc="0" normalizeH="0" noProof="0" dirty="0">
                <a:ln>
                  <a:noFill/>
                </a:ln>
                <a:solidFill>
                  <a:prstClr val="black"/>
                </a:solidFill>
                <a:effectLst/>
                <a:uLnTx/>
                <a:uFillTx/>
                <a:latin typeface="Century Gothic" panose="020B0502020202020204" pitchFamily="34" charset="0"/>
                <a:ea typeface="+mn-ea"/>
                <a:cs typeface="+mn-cs"/>
              </a:rPr>
              <a:t> delivering </a:t>
            </a:r>
            <a:r>
              <a:rPr kumimoji="0" lang="en-US" sz="1600" b="0" i="0" u="none" strike="noStrike" kern="1200" cap="none" spc="0" normalizeH="0" noProof="0" dirty="0" err="1">
                <a:ln>
                  <a:noFill/>
                </a:ln>
                <a:solidFill>
                  <a:prstClr val="black"/>
                </a:solidFill>
                <a:effectLst/>
                <a:uLnTx/>
                <a:uFillTx/>
                <a:latin typeface="Century Gothic" panose="020B0502020202020204" pitchFamily="34" charset="0"/>
                <a:ea typeface="+mn-ea"/>
                <a:cs typeface="+mn-cs"/>
              </a:rPr>
              <a:t>programmes</a:t>
            </a:r>
            <a:r>
              <a:rPr kumimoji="0" lang="en-US" sz="1600" b="0" i="0" u="none" strike="noStrike" kern="1200" cap="none" spc="0" normalizeH="0" noProof="0" dirty="0">
                <a:ln>
                  <a:noFill/>
                </a:ln>
                <a:solidFill>
                  <a:prstClr val="black"/>
                </a:solidFill>
                <a:effectLst/>
                <a:uLnTx/>
                <a:uFillTx/>
                <a:latin typeface="Century Gothic" panose="020B0502020202020204" pitchFamily="34" charset="0"/>
                <a:ea typeface="+mn-ea"/>
                <a:cs typeface="+mn-cs"/>
              </a:rPr>
              <a:t> to meeting needs. </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3997" y="1872067"/>
            <a:ext cx="3477318" cy="3068542"/>
          </a:xfrm>
          <a:prstGeom prst="rect">
            <a:avLst/>
          </a:prstGeom>
        </p:spPr>
      </p:pic>
      <p:sp>
        <p:nvSpPr>
          <p:cNvPr id="4" name="Title 1">
            <a:extLst>
              <a:ext uri="{FF2B5EF4-FFF2-40B4-BE49-F238E27FC236}">
                <a16:creationId xmlns:a16="http://schemas.microsoft.com/office/drawing/2014/main" id="{19103FC3-C886-78F5-209F-F262B906DF42}"/>
              </a:ext>
            </a:extLst>
          </p:cNvPr>
          <p:cNvSpPr txBox="1">
            <a:spLocks/>
          </p:cNvSpPr>
          <p:nvPr/>
        </p:nvSpPr>
        <p:spPr>
          <a:xfrm>
            <a:off x="0" y="0"/>
            <a:ext cx="12184233" cy="911934"/>
          </a:xfrm>
          <a:prstGeom prst="rect">
            <a:avLst/>
          </a:prstGeom>
          <a:solidFill>
            <a:srgbClr val="FF6600"/>
          </a:solidFill>
        </p:spPr>
        <p:txBody>
          <a:bodyPr vert="horz" lIns="91440" tIns="45720" rIns="91440" bIns="45720" rtlCol="0" anchor="ctr">
            <a:normAutofit/>
          </a:bodyPr>
          <a:lstStyle>
            <a:lvl1pPr algn="l" defTabSz="1219140" rtl="0" eaLnBrk="1" latinLnBrk="0" hangingPunct="1">
              <a:spcBef>
                <a:spcPct val="0"/>
              </a:spcBef>
              <a:buNone/>
              <a:defRPr sz="4267" b="1" u="sng" kern="1200">
                <a:solidFill>
                  <a:srgbClr val="E54809"/>
                </a:solidFill>
                <a:latin typeface="Arial" pitchFamily="34" charset="0"/>
                <a:ea typeface="+mj-ea"/>
                <a:cs typeface="Arial" pitchFamily="34" charset="0"/>
              </a:defRPr>
            </a:lvl1pPr>
          </a:lstStyle>
          <a:p>
            <a:pPr algn="ctr"/>
            <a:r>
              <a:rPr lang="en-US" sz="3200" u="none" dirty="0" err="1">
                <a:solidFill>
                  <a:schemeClr val="bg1"/>
                </a:solidFill>
                <a:latin typeface="Century Gothic" panose="020B0502020202020204" pitchFamily="34" charset="0"/>
                <a:cs typeface="Aharoni" panose="02010803020104030203" pitchFamily="2" charset="-79"/>
              </a:rPr>
              <a:t>SingHealth</a:t>
            </a:r>
            <a:r>
              <a:rPr lang="en-US" sz="3200" u="none" dirty="0">
                <a:solidFill>
                  <a:schemeClr val="bg1"/>
                </a:solidFill>
                <a:latin typeface="Century Gothic" panose="020B0502020202020204" pitchFamily="34" charset="0"/>
                <a:cs typeface="Aharoni" panose="02010803020104030203" pitchFamily="2" charset="-79"/>
              </a:rPr>
              <a:t> Healthier SG Teams</a:t>
            </a:r>
          </a:p>
        </p:txBody>
      </p:sp>
      <p:sp>
        <p:nvSpPr>
          <p:cNvPr id="7" name="TextBox 6">
            <a:extLst>
              <a:ext uri="{FF2B5EF4-FFF2-40B4-BE49-F238E27FC236}">
                <a16:creationId xmlns:a16="http://schemas.microsoft.com/office/drawing/2014/main" id="{573501B6-4892-19E2-825E-B653AAD3BA17}"/>
              </a:ext>
            </a:extLst>
          </p:cNvPr>
          <p:cNvSpPr txBox="1"/>
          <p:nvPr/>
        </p:nvSpPr>
        <p:spPr>
          <a:xfrm>
            <a:off x="4287767" y="1234188"/>
            <a:ext cx="3373548" cy="369332"/>
          </a:xfrm>
          <a:prstGeom prst="rect">
            <a:avLst/>
          </a:prstGeom>
          <a:noFill/>
        </p:spPr>
        <p:txBody>
          <a:bodyPr wrap="square" rtlCol="0">
            <a:spAutoFit/>
          </a:bodyPr>
          <a:lstStyle/>
          <a:p>
            <a:r>
              <a:rPr lang="en-SG" dirty="0" err="1"/>
              <a:t>SingHealth’s</a:t>
            </a:r>
            <a:r>
              <a:rPr lang="en-SG" dirty="0"/>
              <a:t> Healthier SG Teams</a:t>
            </a:r>
          </a:p>
        </p:txBody>
      </p:sp>
    </p:spTree>
    <p:extLst>
      <p:ext uri="{BB962C8B-B14F-4D97-AF65-F5344CB8AC3E}">
        <p14:creationId xmlns:p14="http://schemas.microsoft.com/office/powerpoint/2010/main" val="1052357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7;p177">
            <a:extLst>
              <a:ext uri="{FF2B5EF4-FFF2-40B4-BE49-F238E27FC236}">
                <a16:creationId xmlns:a16="http://schemas.microsoft.com/office/drawing/2014/main" id="{68C1A02C-050F-9146-5E1D-3AE5BCE70791}"/>
              </a:ext>
            </a:extLst>
          </p:cNvPr>
          <p:cNvSpPr txBox="1"/>
          <p:nvPr/>
        </p:nvSpPr>
        <p:spPr>
          <a:xfrm>
            <a:off x="0" y="0"/>
            <a:ext cx="12184233" cy="911934"/>
          </a:xfrm>
          <a:prstGeom prst="rect">
            <a:avLst/>
          </a:prstGeom>
          <a:solidFill>
            <a:srgbClr val="FF6600"/>
          </a:solid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3200"/>
              <a:buFont typeface="Century Gothic"/>
              <a:buNone/>
            </a:pPr>
            <a:endParaRPr sz="1400" b="0" i="0" u="none" strike="noStrike" cap="none" dirty="0">
              <a:solidFill>
                <a:srgbClr val="000000"/>
              </a:solidFill>
              <a:latin typeface="Arial"/>
              <a:ea typeface="Arial"/>
              <a:cs typeface="Arial"/>
              <a:sym typeface="Arial"/>
            </a:endParaRPr>
          </a:p>
        </p:txBody>
      </p:sp>
      <p:sp>
        <p:nvSpPr>
          <p:cNvPr id="5" name="Title Placeholder 1">
            <a:extLst>
              <a:ext uri="{FF2B5EF4-FFF2-40B4-BE49-F238E27FC236}">
                <a16:creationId xmlns:a16="http://schemas.microsoft.com/office/drawing/2014/main" id="{9F308FC3-1DBB-776C-C0C2-E9674A0FE423}"/>
              </a:ext>
            </a:extLst>
          </p:cNvPr>
          <p:cNvSpPr txBox="1">
            <a:spLocks/>
          </p:cNvSpPr>
          <p:nvPr/>
        </p:nvSpPr>
        <p:spPr>
          <a:xfrm>
            <a:off x="605716" y="113334"/>
            <a:ext cx="10972800" cy="637295"/>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3600" b="1" u="none" kern="1200">
                <a:solidFill>
                  <a:schemeClr val="bg1"/>
                </a:solidFill>
                <a:latin typeface="Arial" pitchFamily="34" charset="0"/>
                <a:ea typeface="+mj-ea"/>
                <a:cs typeface="Arial" pitchFamily="34" charset="0"/>
              </a:defRPr>
            </a:lvl1pPr>
          </a:lstStyle>
          <a:p>
            <a:r>
              <a:rPr lang="en-US" dirty="0"/>
              <a:t>Health Plans for the WBC/CC</a:t>
            </a:r>
            <a:endParaRPr lang="en-SG" dirty="0"/>
          </a:p>
        </p:txBody>
      </p:sp>
      <p:sp>
        <p:nvSpPr>
          <p:cNvPr id="3" name="Content Placeholder 2">
            <a:extLst>
              <a:ext uri="{FF2B5EF4-FFF2-40B4-BE49-F238E27FC236}">
                <a16:creationId xmlns:a16="http://schemas.microsoft.com/office/drawing/2014/main" id="{AE0F1C35-C6D2-EA5D-7F10-CAB4F67DDDF4}"/>
              </a:ext>
            </a:extLst>
          </p:cNvPr>
          <p:cNvSpPr>
            <a:spLocks noGrp="1"/>
          </p:cNvSpPr>
          <p:nvPr>
            <p:ph idx="1"/>
          </p:nvPr>
        </p:nvSpPr>
        <p:spPr>
          <a:xfrm>
            <a:off x="688258" y="1267262"/>
            <a:ext cx="10972800" cy="628996"/>
          </a:xfrm>
        </p:spPr>
        <p:txBody>
          <a:bodyPr>
            <a:normAutofit/>
          </a:bodyPr>
          <a:lstStyle/>
          <a:p>
            <a:pPr marL="0" indent="0">
              <a:buNone/>
            </a:pPr>
            <a:r>
              <a:rPr lang="en-ID" sz="2400" b="1" dirty="0">
                <a:solidFill>
                  <a:srgbClr val="DD4609"/>
                </a:solidFill>
              </a:rPr>
              <a:t>Deliver though </a:t>
            </a:r>
            <a:r>
              <a:rPr lang="en-ID" sz="2400" b="1" dirty="0" err="1">
                <a:solidFill>
                  <a:srgbClr val="DD4609"/>
                </a:solidFill>
              </a:rPr>
              <a:t>HealthHub</a:t>
            </a:r>
            <a:r>
              <a:rPr lang="en-ID" sz="2400" b="1" dirty="0">
                <a:solidFill>
                  <a:srgbClr val="DD4609"/>
                </a:solidFill>
              </a:rPr>
              <a:t> App or Hardcopy </a:t>
            </a:r>
          </a:p>
        </p:txBody>
      </p:sp>
      <p:sp>
        <p:nvSpPr>
          <p:cNvPr id="9" name="TextBox 8">
            <a:extLst>
              <a:ext uri="{FF2B5EF4-FFF2-40B4-BE49-F238E27FC236}">
                <a16:creationId xmlns:a16="http://schemas.microsoft.com/office/drawing/2014/main" id="{6437DE8C-4F9B-A96B-2F9E-4ACE86ECC3E7}"/>
              </a:ext>
            </a:extLst>
          </p:cNvPr>
          <p:cNvSpPr txBox="1"/>
          <p:nvPr/>
        </p:nvSpPr>
        <p:spPr>
          <a:xfrm>
            <a:off x="786579" y="2251587"/>
            <a:ext cx="10874479" cy="2554545"/>
          </a:xfrm>
          <a:prstGeom prst="rect">
            <a:avLst/>
          </a:prstGeom>
          <a:noFill/>
        </p:spPr>
        <p:txBody>
          <a:bodyPr wrap="square" rtlCol="0">
            <a:spAutoFit/>
          </a:bodyPr>
          <a:lstStyle/>
          <a:p>
            <a:pPr>
              <a:spcAft>
                <a:spcPts val="1200"/>
              </a:spcAft>
            </a:pPr>
            <a:r>
              <a:rPr lang="en-ID" sz="2400" dirty="0"/>
              <a:t>The Health Plan should contain the following for Residents:</a:t>
            </a:r>
          </a:p>
          <a:p>
            <a:pPr marL="342900" indent="-342900">
              <a:spcAft>
                <a:spcPts val="1200"/>
              </a:spcAft>
              <a:buFont typeface="Arial" panose="020B0604020202020204" pitchFamily="34" charset="0"/>
              <a:buChar char="•"/>
            </a:pPr>
            <a:r>
              <a:rPr lang="en-ID" sz="2400" dirty="0"/>
              <a:t>Vaccination and Screening Goals</a:t>
            </a:r>
          </a:p>
          <a:p>
            <a:pPr marL="342900" indent="-342900">
              <a:spcAft>
                <a:spcPts val="1200"/>
              </a:spcAft>
              <a:buFont typeface="Arial" panose="020B0604020202020204" pitchFamily="34" charset="0"/>
              <a:buChar char="•"/>
            </a:pPr>
            <a:r>
              <a:rPr lang="en-ID" sz="2400" dirty="0"/>
              <a:t>Lifestyle Goals</a:t>
            </a:r>
          </a:p>
          <a:p>
            <a:pPr marL="342900" indent="-342900">
              <a:spcAft>
                <a:spcPts val="1200"/>
              </a:spcAft>
              <a:buFont typeface="Arial" panose="020B0604020202020204" pitchFamily="34" charset="0"/>
              <a:buChar char="•"/>
            </a:pPr>
            <a:r>
              <a:rPr lang="en-ID" sz="2400" dirty="0"/>
              <a:t>Condition Goals</a:t>
            </a:r>
          </a:p>
          <a:p>
            <a:pPr marL="342900" indent="-342900">
              <a:spcAft>
                <a:spcPts val="1200"/>
              </a:spcAft>
              <a:buFont typeface="Arial" panose="020B0604020202020204" pitchFamily="34" charset="0"/>
              <a:buChar char="•"/>
            </a:pPr>
            <a:r>
              <a:rPr lang="en-ID" sz="2400" dirty="0"/>
              <a:t>Activity Goats</a:t>
            </a:r>
          </a:p>
        </p:txBody>
      </p:sp>
    </p:spTree>
    <p:extLst>
      <p:ext uri="{BB962C8B-B14F-4D97-AF65-F5344CB8AC3E}">
        <p14:creationId xmlns:p14="http://schemas.microsoft.com/office/powerpoint/2010/main" val="1114451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9103FC3-C886-78F5-209F-F262B906DF42}"/>
              </a:ext>
            </a:extLst>
          </p:cNvPr>
          <p:cNvSpPr txBox="1">
            <a:spLocks/>
          </p:cNvSpPr>
          <p:nvPr/>
        </p:nvSpPr>
        <p:spPr>
          <a:xfrm>
            <a:off x="0" y="0"/>
            <a:ext cx="12184233" cy="911934"/>
          </a:xfrm>
          <a:prstGeom prst="rect">
            <a:avLst/>
          </a:prstGeom>
          <a:solidFill>
            <a:srgbClr val="FF6600"/>
          </a:solidFill>
        </p:spPr>
        <p:txBody>
          <a:bodyPr vert="horz" lIns="91440" tIns="45720" rIns="91440" bIns="45720" rtlCol="0" anchor="ctr">
            <a:normAutofit/>
          </a:bodyPr>
          <a:lstStyle>
            <a:lvl1pPr algn="l" defTabSz="1219140" rtl="0" eaLnBrk="1" latinLnBrk="0" hangingPunct="1">
              <a:spcBef>
                <a:spcPct val="0"/>
              </a:spcBef>
              <a:buNone/>
              <a:defRPr sz="4267" b="1" u="sng" kern="1200">
                <a:solidFill>
                  <a:srgbClr val="E54809"/>
                </a:solidFill>
                <a:latin typeface="Arial" pitchFamily="34" charset="0"/>
                <a:ea typeface="+mj-ea"/>
                <a:cs typeface="Arial" pitchFamily="34" charset="0"/>
              </a:defRPr>
            </a:lvl1pPr>
          </a:lstStyle>
          <a:p>
            <a:pPr algn="ctr"/>
            <a:r>
              <a:rPr lang="en-US" sz="3200" u="none" dirty="0">
                <a:solidFill>
                  <a:schemeClr val="bg1"/>
                </a:solidFill>
                <a:latin typeface="Century Gothic" panose="020B0502020202020204" pitchFamily="34" charset="0"/>
                <a:cs typeface="Aharoni" panose="02010803020104030203" pitchFamily="2" charset="-79"/>
              </a:rPr>
              <a:t>Beyond History Taking</a:t>
            </a:r>
          </a:p>
        </p:txBody>
      </p:sp>
      <p:sp>
        <p:nvSpPr>
          <p:cNvPr id="8" name="Content Placeholder 7">
            <a:extLst>
              <a:ext uri="{FF2B5EF4-FFF2-40B4-BE49-F238E27FC236}">
                <a16:creationId xmlns:a16="http://schemas.microsoft.com/office/drawing/2014/main" id="{01DE3852-002B-8102-15BE-6DC16D335938}"/>
              </a:ext>
            </a:extLst>
          </p:cNvPr>
          <p:cNvSpPr>
            <a:spLocks noGrp="1"/>
          </p:cNvSpPr>
          <p:nvPr>
            <p:ph sz="half" idx="1"/>
          </p:nvPr>
        </p:nvSpPr>
        <p:spPr>
          <a:xfrm>
            <a:off x="609600" y="1600201"/>
            <a:ext cx="10485120" cy="4525963"/>
          </a:xfrm>
        </p:spPr>
        <p:txBody>
          <a:bodyPr>
            <a:normAutofit lnSpcReduction="10000"/>
          </a:bodyPr>
          <a:lstStyle/>
          <a:p>
            <a:r>
              <a:rPr lang="en-SG" dirty="0"/>
              <a:t>Housing environment</a:t>
            </a:r>
          </a:p>
          <a:p>
            <a:r>
              <a:rPr lang="en-SG" dirty="0"/>
              <a:t>Finances</a:t>
            </a:r>
          </a:p>
          <a:p>
            <a:r>
              <a:rPr lang="en-SG" dirty="0"/>
              <a:t>Food security</a:t>
            </a:r>
          </a:p>
          <a:p>
            <a:r>
              <a:rPr lang="en-SG" dirty="0"/>
              <a:t>Social connection</a:t>
            </a:r>
          </a:p>
          <a:p>
            <a:r>
              <a:rPr lang="en-SG" dirty="0"/>
              <a:t>Caregiver</a:t>
            </a:r>
          </a:p>
          <a:p>
            <a:r>
              <a:rPr lang="en-SG" dirty="0"/>
              <a:t>Access to healthcare</a:t>
            </a:r>
          </a:p>
          <a:p>
            <a:r>
              <a:rPr lang="en-SG" dirty="0"/>
              <a:t>Digital inclusion</a:t>
            </a:r>
          </a:p>
          <a:p>
            <a:r>
              <a:rPr lang="en-SG" dirty="0"/>
              <a:t>Community assets available</a:t>
            </a:r>
          </a:p>
          <a:p>
            <a:r>
              <a:rPr lang="en-SG" dirty="0"/>
              <a:t>PERMA</a:t>
            </a:r>
          </a:p>
        </p:txBody>
      </p:sp>
    </p:spTree>
    <p:extLst>
      <p:ext uri="{BB962C8B-B14F-4D97-AF65-F5344CB8AC3E}">
        <p14:creationId xmlns:p14="http://schemas.microsoft.com/office/powerpoint/2010/main" val="969944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96D82A-DA50-4C49-B01F-AE5D6FF3CA67}"/>
              </a:ext>
            </a:extLst>
          </p:cNvPr>
          <p:cNvSpPr>
            <a:spLocks noGrp="1"/>
          </p:cNvSpPr>
          <p:nvPr>
            <p:ph idx="1"/>
          </p:nvPr>
        </p:nvSpPr>
        <p:spPr>
          <a:xfrm>
            <a:off x="804672" y="1534585"/>
            <a:ext cx="5298683" cy="4790714"/>
          </a:xfrm>
        </p:spPr>
        <p:txBody>
          <a:bodyPr anchor="ctr">
            <a:normAutofit/>
          </a:bodyPr>
          <a:lstStyle/>
          <a:p>
            <a:r>
              <a:rPr lang="en-SG" sz="1800" dirty="0">
                <a:solidFill>
                  <a:schemeClr val="tx1"/>
                </a:solidFill>
              </a:rPr>
              <a:t>What do they do?</a:t>
            </a:r>
          </a:p>
          <a:p>
            <a:pPr lvl="1">
              <a:buSzPct val="100000"/>
            </a:pPr>
            <a:r>
              <a:rPr lang="en-SG" sz="1800" dirty="0">
                <a:solidFill>
                  <a:schemeClr val="tx1"/>
                </a:solidFill>
              </a:rPr>
              <a:t>Assess social determinants of health</a:t>
            </a:r>
          </a:p>
          <a:p>
            <a:pPr lvl="1">
              <a:buSzPct val="100000"/>
            </a:pPr>
            <a:r>
              <a:rPr lang="en-SG" sz="1800" dirty="0">
                <a:solidFill>
                  <a:schemeClr val="tx1"/>
                </a:solidFill>
              </a:rPr>
              <a:t>Social prescribing care plans</a:t>
            </a:r>
          </a:p>
          <a:p>
            <a:pPr lvl="1">
              <a:buSzPct val="100000"/>
            </a:pPr>
            <a:r>
              <a:rPr lang="en-SG" sz="1800" dirty="0">
                <a:solidFill>
                  <a:schemeClr val="tx1"/>
                </a:solidFill>
              </a:rPr>
              <a:t>Activating patients through activities</a:t>
            </a:r>
          </a:p>
          <a:p>
            <a:pPr lvl="1">
              <a:buSzPct val="100000"/>
            </a:pPr>
            <a:r>
              <a:rPr lang="en-SG" sz="1800" dirty="0">
                <a:solidFill>
                  <a:schemeClr val="tx1"/>
                </a:solidFill>
              </a:rPr>
              <a:t>Improve wellbeing</a:t>
            </a:r>
          </a:p>
          <a:p>
            <a:pPr lvl="1">
              <a:buSzPct val="100000"/>
            </a:pPr>
            <a:r>
              <a:rPr lang="en-SG" sz="1800" dirty="0">
                <a:solidFill>
                  <a:schemeClr val="tx1"/>
                </a:solidFill>
              </a:rPr>
              <a:t>Linking patients to community partners</a:t>
            </a:r>
          </a:p>
          <a:p>
            <a:r>
              <a:rPr lang="en-SG" sz="1800" dirty="0">
                <a:solidFill>
                  <a:schemeClr val="tx1"/>
                </a:solidFill>
              </a:rPr>
              <a:t>How can they help you?</a:t>
            </a:r>
          </a:p>
          <a:p>
            <a:pPr lvl="1">
              <a:buSzPct val="100000"/>
            </a:pPr>
            <a:r>
              <a:rPr lang="en-SG" sz="1800" dirty="0">
                <a:solidFill>
                  <a:schemeClr val="tx1"/>
                </a:solidFill>
              </a:rPr>
              <a:t>Follow up on patients with your care plan</a:t>
            </a:r>
          </a:p>
          <a:p>
            <a:pPr lvl="1">
              <a:buSzPct val="100000"/>
            </a:pPr>
            <a:r>
              <a:rPr lang="en-SG" sz="1800" dirty="0">
                <a:solidFill>
                  <a:schemeClr val="tx1"/>
                </a:solidFill>
              </a:rPr>
              <a:t>Report back on developments</a:t>
            </a:r>
          </a:p>
          <a:p>
            <a:pPr lvl="1">
              <a:buSzPct val="100000"/>
            </a:pPr>
            <a:r>
              <a:rPr lang="en-SG" sz="1800" dirty="0">
                <a:solidFill>
                  <a:schemeClr val="tx1"/>
                </a:solidFill>
              </a:rPr>
              <a:t>Supporting adherence</a:t>
            </a:r>
          </a:p>
          <a:p>
            <a:pPr lvl="1">
              <a:buSzPct val="100000"/>
            </a:pPr>
            <a:r>
              <a:rPr lang="en-SG" sz="1800" dirty="0">
                <a:solidFill>
                  <a:schemeClr val="tx1"/>
                </a:solidFill>
              </a:rPr>
              <a:t>Connecting with community nurses, colleagues in public health institutions</a:t>
            </a:r>
          </a:p>
          <a:p>
            <a:pPr marL="0" indent="0">
              <a:buNone/>
            </a:pPr>
            <a:endParaRPr lang="en-SG" sz="1800" dirty="0">
              <a:solidFill>
                <a:schemeClr val="tx1"/>
              </a:solidFill>
            </a:endParaRPr>
          </a:p>
        </p:txBody>
      </p:sp>
      <p:pic>
        <p:nvPicPr>
          <p:cNvPr id="4" name="Picture 3">
            <a:extLst>
              <a:ext uri="{FF2B5EF4-FFF2-40B4-BE49-F238E27FC236}">
                <a16:creationId xmlns:a16="http://schemas.microsoft.com/office/drawing/2014/main" id="{03494CD1-5521-4713-AA30-E0EA38F290DD}"/>
              </a:ext>
            </a:extLst>
          </p:cNvPr>
          <p:cNvPicPr>
            <a:picLocks noChangeAspect="1"/>
          </p:cNvPicPr>
          <p:nvPr/>
        </p:nvPicPr>
        <p:blipFill rotWithShape="1">
          <a:blip r:embed="rId2"/>
          <a:srcRect l="32982" r="8921" b="-2"/>
          <a:stretch/>
        </p:blipFill>
        <p:spPr>
          <a:xfrm>
            <a:off x="6886803" y="770037"/>
            <a:ext cx="5298683" cy="6087963"/>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5" name="Title 1">
            <a:extLst>
              <a:ext uri="{FF2B5EF4-FFF2-40B4-BE49-F238E27FC236}">
                <a16:creationId xmlns:a16="http://schemas.microsoft.com/office/drawing/2014/main" id="{7A57ACF8-8B93-B8C2-7428-D3B0BC308F66}"/>
              </a:ext>
            </a:extLst>
          </p:cNvPr>
          <p:cNvSpPr txBox="1">
            <a:spLocks/>
          </p:cNvSpPr>
          <p:nvPr/>
        </p:nvSpPr>
        <p:spPr>
          <a:xfrm>
            <a:off x="0" y="0"/>
            <a:ext cx="12184233" cy="911934"/>
          </a:xfrm>
          <a:prstGeom prst="rect">
            <a:avLst/>
          </a:prstGeom>
          <a:solidFill>
            <a:srgbClr val="FF6600"/>
          </a:solidFill>
        </p:spPr>
        <p:txBody>
          <a:bodyPr vert="horz" lIns="91440" tIns="45720" rIns="91440" bIns="45720" rtlCol="0" anchor="ctr">
            <a:normAutofit/>
          </a:bodyPr>
          <a:lstStyle>
            <a:lvl1pPr algn="l" defTabSz="1219140" rtl="0" eaLnBrk="1" latinLnBrk="0" hangingPunct="1">
              <a:spcBef>
                <a:spcPct val="0"/>
              </a:spcBef>
              <a:buNone/>
              <a:defRPr sz="4267" b="1" u="sng" kern="1200">
                <a:solidFill>
                  <a:srgbClr val="E54809"/>
                </a:solidFill>
                <a:latin typeface="Arial" pitchFamily="34" charset="0"/>
                <a:ea typeface="+mj-ea"/>
                <a:cs typeface="Arial" pitchFamily="34" charset="0"/>
              </a:defRPr>
            </a:lvl1pPr>
          </a:lstStyle>
          <a:p>
            <a:pPr algn="ctr"/>
            <a:r>
              <a:rPr lang="en-US" sz="3200" u="none" dirty="0">
                <a:solidFill>
                  <a:schemeClr val="bg1"/>
                </a:solidFill>
                <a:latin typeface="Century Gothic" panose="020B0502020202020204" pitchFamily="34" charset="0"/>
                <a:cs typeface="Aharoni" panose="02010803020104030203" pitchFamily="2" charset="-79"/>
              </a:rPr>
              <a:t>Working with Social Prescribing Practitioners</a:t>
            </a:r>
          </a:p>
        </p:txBody>
      </p:sp>
    </p:spTree>
    <p:extLst>
      <p:ext uri="{BB962C8B-B14F-4D97-AF65-F5344CB8AC3E}">
        <p14:creationId xmlns:p14="http://schemas.microsoft.com/office/powerpoint/2010/main" val="2022142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4FBADA-42B8-CE7E-480E-00D5E213382A}"/>
              </a:ext>
            </a:extLst>
          </p:cNvPr>
          <p:cNvSpPr>
            <a:spLocks noGrp="1"/>
          </p:cNvSpPr>
          <p:nvPr>
            <p:ph type="title"/>
          </p:nvPr>
        </p:nvSpPr>
        <p:spPr>
          <a:xfrm>
            <a:off x="0" y="2799869"/>
            <a:ext cx="12192000" cy="1258262"/>
          </a:xfrm>
          <a:noFill/>
        </p:spPr>
        <p:txBody>
          <a:bodyPr/>
          <a:lstStyle/>
          <a:p>
            <a:pPr algn="ctr"/>
            <a:r>
              <a:rPr lang="en-US" sz="5400" b="1" dirty="0">
                <a:solidFill>
                  <a:srgbClr val="006EAB"/>
                </a:solidFill>
                <a:latin typeface="Trebuchet MS" panose="020B0703020202090204" pitchFamily="34" charset="0"/>
              </a:rPr>
              <a:t>Q&amp;A Session</a:t>
            </a:r>
          </a:p>
        </p:txBody>
      </p:sp>
      <p:sp>
        <p:nvSpPr>
          <p:cNvPr id="5" name="Slide Number Placeholder 4">
            <a:extLst>
              <a:ext uri="{FF2B5EF4-FFF2-40B4-BE49-F238E27FC236}">
                <a16:creationId xmlns:a16="http://schemas.microsoft.com/office/drawing/2014/main" id="{A06A5BCD-2D3A-2A8E-8BED-7C02CAC6E14F}"/>
              </a:ext>
            </a:extLst>
          </p:cNvPr>
          <p:cNvSpPr>
            <a:spLocks noGrp="1"/>
          </p:cNvSpPr>
          <p:nvPr>
            <p:ph type="sldNum" sz="quarter" idx="12"/>
          </p:nvPr>
        </p:nvSpPr>
        <p:spPr/>
        <p:txBody>
          <a:bodyPr/>
          <a:lstStyle/>
          <a:p>
            <a:r>
              <a:rPr lang="en-US"/>
              <a:t>Page </a:t>
            </a:r>
            <a:fld id="{6CD04867-206E-8E42-A1B6-AF5E95E31B30}" type="slidenum">
              <a:rPr lang="en-US" smtClean="0"/>
              <a:pPr/>
              <a:t>38</a:t>
            </a:fld>
            <a:endParaRPr lang="en-US" sz="1000"/>
          </a:p>
        </p:txBody>
      </p:sp>
    </p:spTree>
    <p:extLst>
      <p:ext uri="{BB962C8B-B14F-4D97-AF65-F5344CB8AC3E}">
        <p14:creationId xmlns:p14="http://schemas.microsoft.com/office/powerpoint/2010/main" val="915180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egaphone icon">
            <a:extLst>
              <a:ext uri="{FF2B5EF4-FFF2-40B4-BE49-F238E27FC236}">
                <a16:creationId xmlns:a16="http://schemas.microsoft.com/office/drawing/2014/main" id="{E662DDEE-8231-2B4D-819B-310EA40FC74E}"/>
              </a:ext>
            </a:extLst>
          </p:cNvPr>
          <p:cNvPicPr>
            <a:picLocks noChangeAspect="1"/>
          </p:cNvPicPr>
          <p:nvPr/>
        </p:nvPicPr>
        <p:blipFill>
          <a:blip r:embed="rId2"/>
          <a:stretch>
            <a:fillRect/>
          </a:stretch>
        </p:blipFill>
        <p:spPr>
          <a:xfrm>
            <a:off x="8187632" y="4279484"/>
            <a:ext cx="3678303" cy="2302067"/>
          </a:xfrm>
          <a:prstGeom prst="rect">
            <a:avLst/>
          </a:prstGeom>
        </p:spPr>
      </p:pic>
      <p:pic>
        <p:nvPicPr>
          <p:cNvPr id="3" name="Picture 2">
            <a:extLst>
              <a:ext uri="{FF2B5EF4-FFF2-40B4-BE49-F238E27FC236}">
                <a16:creationId xmlns:a16="http://schemas.microsoft.com/office/drawing/2014/main" id="{F53AEBDB-4DE2-E14F-88FE-2E5705B6CC7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042218" y="3070249"/>
            <a:ext cx="5310588" cy="3191363"/>
          </a:xfrm>
          <a:prstGeom prst="rect">
            <a:avLst/>
          </a:prstGeom>
        </p:spPr>
      </p:pic>
      <p:sp>
        <p:nvSpPr>
          <p:cNvPr id="2" name="Subtitle 1">
            <a:extLst>
              <a:ext uri="{FF2B5EF4-FFF2-40B4-BE49-F238E27FC236}">
                <a16:creationId xmlns:a16="http://schemas.microsoft.com/office/drawing/2014/main" id="{B5F4C6D7-ACD5-4E49-8D81-3837F05B06D8}"/>
              </a:ext>
            </a:extLst>
          </p:cNvPr>
          <p:cNvSpPr>
            <a:spLocks noGrp="1"/>
          </p:cNvSpPr>
          <p:nvPr>
            <p:ph type="subTitle" idx="1"/>
          </p:nvPr>
        </p:nvSpPr>
        <p:spPr>
          <a:xfrm>
            <a:off x="3275597" y="3833038"/>
            <a:ext cx="5099243" cy="2070789"/>
          </a:xfrm>
        </p:spPr>
        <p:txBody>
          <a:bodyPr/>
          <a:lstStyle/>
          <a:p>
            <a:r>
              <a:rPr lang="en-US" b="1">
                <a:latin typeface="Trebuchet MS" panose="020B0703020202090204" pitchFamily="34" charset="0"/>
              </a:rPr>
              <a:t>Get in touch</a:t>
            </a:r>
          </a:p>
          <a:p>
            <a:r>
              <a:rPr lang="en-US" err="1">
                <a:latin typeface="Trebuchet MS" panose="020B0703020202090204" pitchFamily="34" charset="0"/>
              </a:rPr>
              <a:t>socialprescribingacademy.org.uk</a:t>
            </a:r>
            <a:endParaRPr lang="en-US">
              <a:latin typeface="Trebuchet MS" panose="020B0703020202090204" pitchFamily="34" charset="0"/>
            </a:endParaRPr>
          </a:p>
          <a:p>
            <a:r>
              <a:rPr lang="en-US">
                <a:latin typeface="Trebuchet MS" panose="020B0703020202090204" pitchFamily="34" charset="0"/>
              </a:rPr>
              <a:t>       @NASPTweets</a:t>
            </a:r>
          </a:p>
          <a:p>
            <a:r>
              <a:rPr lang="en-US">
                <a:latin typeface="Trebuchet MS" panose="020B0703020202090204" pitchFamily="34" charset="0"/>
              </a:rPr>
              <a:t>       @NASP_insta</a:t>
            </a:r>
          </a:p>
        </p:txBody>
      </p:sp>
      <p:pic>
        <p:nvPicPr>
          <p:cNvPr id="5" name="Picture 4" descr="Instagram icon">
            <a:extLst>
              <a:ext uri="{FF2B5EF4-FFF2-40B4-BE49-F238E27FC236}">
                <a16:creationId xmlns:a16="http://schemas.microsoft.com/office/drawing/2014/main" id="{E0B9CD22-3D50-E04C-A250-D4CC525A09BD}"/>
              </a:ext>
            </a:extLst>
          </p:cNvPr>
          <p:cNvPicPr>
            <a:picLocks noChangeAspect="1"/>
          </p:cNvPicPr>
          <p:nvPr/>
        </p:nvPicPr>
        <p:blipFill>
          <a:blip r:embed="rId4"/>
          <a:stretch>
            <a:fillRect/>
          </a:stretch>
        </p:blipFill>
        <p:spPr>
          <a:xfrm>
            <a:off x="3381853" y="5049625"/>
            <a:ext cx="383609" cy="383609"/>
          </a:xfrm>
          <a:prstGeom prst="rect">
            <a:avLst/>
          </a:prstGeom>
        </p:spPr>
      </p:pic>
      <p:pic>
        <p:nvPicPr>
          <p:cNvPr id="7" name="Picture 6" descr="Twitter Icon">
            <a:extLst>
              <a:ext uri="{FF2B5EF4-FFF2-40B4-BE49-F238E27FC236}">
                <a16:creationId xmlns:a16="http://schemas.microsoft.com/office/drawing/2014/main" id="{7AF8C804-A5E4-C746-AB1C-157571BE9FD1}"/>
              </a:ext>
            </a:extLst>
          </p:cNvPr>
          <p:cNvPicPr>
            <a:picLocks noChangeAspect="1"/>
          </p:cNvPicPr>
          <p:nvPr/>
        </p:nvPicPr>
        <p:blipFill>
          <a:blip r:embed="rId5"/>
          <a:stretch>
            <a:fillRect/>
          </a:stretch>
        </p:blipFill>
        <p:spPr>
          <a:xfrm>
            <a:off x="3381853" y="4633629"/>
            <a:ext cx="383609" cy="383609"/>
          </a:xfrm>
          <a:prstGeom prst="rect">
            <a:avLst/>
          </a:prstGeom>
        </p:spPr>
      </p:pic>
      <p:sp>
        <p:nvSpPr>
          <p:cNvPr id="9" name="Slide Number Placeholder 8">
            <a:extLst>
              <a:ext uri="{FF2B5EF4-FFF2-40B4-BE49-F238E27FC236}">
                <a16:creationId xmlns:a16="http://schemas.microsoft.com/office/drawing/2014/main" id="{5D7F932B-C315-C041-9DE3-7D138016C10B}"/>
              </a:ext>
            </a:extLst>
          </p:cNvPr>
          <p:cNvSpPr>
            <a:spLocks noGrp="1"/>
          </p:cNvSpPr>
          <p:nvPr>
            <p:ph type="sldNum" sz="quarter" idx="4"/>
          </p:nvPr>
        </p:nvSpPr>
        <p:spPr/>
        <p:txBody>
          <a:bodyPr/>
          <a:lstStyle/>
          <a:p>
            <a:r>
              <a:rPr lang="en-US">
                <a:latin typeface="Trebuchet MS" panose="020B0703020202090204" pitchFamily="34" charset="0"/>
              </a:rPr>
              <a:t>Page </a:t>
            </a:r>
            <a:fld id="{6CD04867-206E-8E42-A1B6-AF5E95E31B30}" type="slidenum">
              <a:rPr lang="en-US" dirty="0" smtClean="0">
                <a:latin typeface="Trebuchet MS" panose="020B0703020202090204" pitchFamily="34" charset="0"/>
              </a:rPr>
              <a:pPr/>
              <a:t>39</a:t>
            </a:fld>
            <a:endParaRPr lang="en-US" sz="1000">
              <a:latin typeface="Trebuchet MS" panose="020B0703020202090204" pitchFamily="34" charset="0"/>
            </a:endParaRPr>
          </a:p>
        </p:txBody>
      </p:sp>
      <p:sp>
        <p:nvSpPr>
          <p:cNvPr id="10" name="Footer Placeholder 13">
            <a:extLst>
              <a:ext uri="{FF2B5EF4-FFF2-40B4-BE49-F238E27FC236}">
                <a16:creationId xmlns:a16="http://schemas.microsoft.com/office/drawing/2014/main" id="{AB464DB8-DC18-274E-B983-752064EF22BE}"/>
              </a:ext>
            </a:extLst>
          </p:cNvPr>
          <p:cNvSpPr>
            <a:spLocks noGrp="1"/>
          </p:cNvSpPr>
          <p:nvPr>
            <p:ph type="ftr" sz="quarter" idx="11"/>
          </p:nvPr>
        </p:nvSpPr>
        <p:spPr>
          <a:xfrm>
            <a:off x="136525" y="6356350"/>
            <a:ext cx="8016875" cy="365125"/>
          </a:xfrm>
          <a:prstGeom prst="rect">
            <a:avLst/>
          </a:prstGeom>
        </p:spPr>
        <p:txBody>
          <a:bodyPr/>
          <a:lstStyle>
            <a:lvl1pPr algn="l">
              <a:defRPr sz="1000"/>
            </a:lvl1pPr>
          </a:lstStyle>
          <a:p>
            <a:r>
              <a:rPr lang="en-US">
                <a:latin typeface="Trebuchet MS" panose="020B0703020202090204" pitchFamily="34" charset="0"/>
              </a:rPr>
              <a:t>Registered charity in England (1191145)</a:t>
            </a:r>
          </a:p>
        </p:txBody>
      </p:sp>
    </p:spTree>
    <p:extLst>
      <p:ext uri="{BB962C8B-B14F-4D97-AF65-F5344CB8AC3E}">
        <p14:creationId xmlns:p14="http://schemas.microsoft.com/office/powerpoint/2010/main" val="3145739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3B5B14-51C7-B314-241F-FF04D5D5A68A}"/>
              </a:ext>
            </a:extLst>
          </p:cNvPr>
          <p:cNvSpPr>
            <a:spLocks noGrp="1"/>
          </p:cNvSpPr>
          <p:nvPr>
            <p:ph idx="1"/>
          </p:nvPr>
        </p:nvSpPr>
        <p:spPr>
          <a:xfrm>
            <a:off x="1278393" y="2621640"/>
            <a:ext cx="10571737" cy="3487163"/>
          </a:xfrm>
        </p:spPr>
        <p:txBody>
          <a:bodyPr/>
          <a:lstStyle/>
          <a:p>
            <a:pPr marL="0" indent="0">
              <a:buNone/>
              <a:tabLst>
                <a:tab pos="457200" algn="l"/>
              </a:tabLst>
            </a:pPr>
            <a:r>
              <a:rPr lang="en-GB" b="1" i="0" dirty="0">
                <a:solidFill>
                  <a:srgbClr val="000000"/>
                </a:solidFill>
                <a:effectLst/>
              </a:rPr>
              <a:t>Chair: </a:t>
            </a:r>
            <a:r>
              <a:rPr lang="en-GB" b="0" i="0" dirty="0">
                <a:solidFill>
                  <a:srgbClr val="000000"/>
                </a:solidFill>
                <a:effectLst/>
              </a:rPr>
              <a:t>Sonia </a:t>
            </a:r>
            <a:r>
              <a:rPr lang="en-GB" b="0" i="0" dirty="0" err="1">
                <a:solidFill>
                  <a:srgbClr val="000000"/>
                </a:solidFill>
                <a:effectLst/>
              </a:rPr>
              <a:t>Hsiung</a:t>
            </a:r>
            <a:r>
              <a:rPr lang="en-GB" b="0" i="0" dirty="0">
                <a:solidFill>
                  <a:srgbClr val="000000"/>
                </a:solidFill>
                <a:effectLst/>
              </a:rPr>
              <a:t> – Director of the Canadian Institute for Social Prescribing (CISP)</a:t>
            </a:r>
          </a:p>
          <a:p>
            <a:pPr marL="0" indent="0">
              <a:buNone/>
              <a:tabLst>
                <a:tab pos="457200" algn="l"/>
              </a:tabLst>
            </a:pPr>
            <a:endParaRPr lang="en-GB" dirty="0">
              <a:solidFill>
                <a:srgbClr val="000000"/>
              </a:solidFill>
            </a:endParaRPr>
          </a:p>
          <a:p>
            <a:pPr marL="0" indent="0">
              <a:buNone/>
              <a:tabLst>
                <a:tab pos="457200" algn="l"/>
              </a:tabLst>
            </a:pPr>
            <a:r>
              <a:rPr lang="en-GB" b="0" i="0" dirty="0">
                <a:solidFill>
                  <a:srgbClr val="000000"/>
                </a:solidFill>
                <a:effectLst/>
              </a:rPr>
              <a:t>Dr Meena Brewster</a:t>
            </a:r>
            <a:r>
              <a:rPr lang="en-GB" i="1" dirty="0">
                <a:solidFill>
                  <a:schemeClr val="tx1"/>
                </a:solidFill>
                <a:ea typeface="+mn-lt"/>
                <a:cs typeface="+mn-lt"/>
              </a:rPr>
              <a:t> – </a:t>
            </a:r>
            <a:r>
              <a:rPr lang="en-GB" b="0" i="0" dirty="0">
                <a:solidFill>
                  <a:srgbClr val="000000"/>
                </a:solidFill>
                <a:effectLst/>
              </a:rPr>
              <a:t>Social Prescribing: Leveraging Partnerships and Technology</a:t>
            </a:r>
          </a:p>
          <a:p>
            <a:pPr marL="0" indent="0">
              <a:buNone/>
              <a:tabLst>
                <a:tab pos="457200" algn="l"/>
              </a:tabLst>
            </a:pPr>
            <a:endParaRPr lang="en-GB" b="0" i="0" dirty="0">
              <a:solidFill>
                <a:srgbClr val="000000"/>
              </a:solidFill>
              <a:effectLst/>
            </a:endParaRPr>
          </a:p>
          <a:p>
            <a:pPr marL="0" indent="0">
              <a:buNone/>
              <a:tabLst>
                <a:tab pos="457200" algn="l"/>
              </a:tabLst>
            </a:pPr>
            <a:r>
              <a:rPr lang="en-GB" b="0" i="0" dirty="0">
                <a:solidFill>
                  <a:srgbClr val="000000"/>
                </a:solidFill>
                <a:effectLst/>
              </a:rPr>
              <a:t>Dr James Ibrahim</a:t>
            </a:r>
            <a:r>
              <a:rPr lang="en-GB" i="1" dirty="0">
                <a:solidFill>
                  <a:schemeClr val="tx1"/>
                </a:solidFill>
                <a:ea typeface="+mn-lt"/>
                <a:cs typeface="+mn-lt"/>
              </a:rPr>
              <a:t> – </a:t>
            </a:r>
            <a:r>
              <a:rPr lang="en-GB" b="0" i="0" dirty="0">
                <a:solidFill>
                  <a:srgbClr val="000000"/>
                </a:solidFill>
                <a:effectLst/>
              </a:rPr>
              <a:t>Insights from a GP Social prescribing in Australia</a:t>
            </a:r>
          </a:p>
          <a:p>
            <a:pPr marL="0" indent="0">
              <a:buNone/>
              <a:tabLst>
                <a:tab pos="457200" algn="l"/>
              </a:tabLst>
            </a:pPr>
            <a:endParaRPr lang="en-GB" b="0" i="0" dirty="0">
              <a:solidFill>
                <a:srgbClr val="000000"/>
              </a:solidFill>
              <a:effectLst/>
            </a:endParaRPr>
          </a:p>
          <a:p>
            <a:pPr marL="0" indent="0">
              <a:buNone/>
              <a:tabLst>
                <a:tab pos="457200" algn="l"/>
              </a:tabLst>
            </a:pPr>
            <a:r>
              <a:rPr lang="en-GB" b="0" i="0" dirty="0">
                <a:solidFill>
                  <a:srgbClr val="000000"/>
                </a:solidFill>
                <a:effectLst/>
              </a:rPr>
              <a:t>Prof. Kheng Hock Lee</a:t>
            </a:r>
            <a:r>
              <a:rPr lang="en-GB" i="1" dirty="0">
                <a:solidFill>
                  <a:schemeClr val="tx1"/>
                </a:solidFill>
                <a:ea typeface="+mn-lt"/>
                <a:cs typeface="+mn-lt"/>
              </a:rPr>
              <a:t> – </a:t>
            </a:r>
            <a:r>
              <a:rPr lang="en-GB" b="0" i="0" dirty="0">
                <a:solidFill>
                  <a:srgbClr val="000000"/>
                </a:solidFill>
                <a:effectLst/>
              </a:rPr>
              <a:t>Social Prescribing &amp; Family Medicine for a Healthier Population</a:t>
            </a:r>
          </a:p>
          <a:p>
            <a:pPr marL="0" indent="0">
              <a:buNone/>
              <a:tabLst>
                <a:tab pos="457200" algn="l"/>
              </a:tabLst>
            </a:pPr>
            <a:endParaRPr lang="en-GB" b="0" i="1" dirty="0">
              <a:solidFill>
                <a:schemeClr val="tx1"/>
              </a:solidFill>
              <a:effectLst/>
              <a:cs typeface="Arial"/>
            </a:endParaRPr>
          </a:p>
          <a:p>
            <a:pPr marL="0" indent="0">
              <a:buNone/>
              <a:tabLst>
                <a:tab pos="457200" algn="l"/>
              </a:tabLst>
            </a:pPr>
            <a:r>
              <a:rPr lang="en-GB" i="1" dirty="0">
                <a:solidFill>
                  <a:schemeClr val="tx1"/>
                </a:solidFill>
                <a:ea typeface="+mn-lt"/>
                <a:cs typeface="+mn-lt"/>
              </a:rPr>
              <a:t>Q&amp;A session – 30 minutes </a:t>
            </a:r>
          </a:p>
        </p:txBody>
      </p:sp>
      <p:sp>
        <p:nvSpPr>
          <p:cNvPr id="3" name="Title 2">
            <a:extLst>
              <a:ext uri="{FF2B5EF4-FFF2-40B4-BE49-F238E27FC236}">
                <a16:creationId xmlns:a16="http://schemas.microsoft.com/office/drawing/2014/main" id="{5B4AC801-2D36-6495-BDAE-19351BBA0462}"/>
              </a:ext>
            </a:extLst>
          </p:cNvPr>
          <p:cNvSpPr>
            <a:spLocks noGrp="1"/>
          </p:cNvSpPr>
          <p:nvPr>
            <p:ph type="title"/>
          </p:nvPr>
        </p:nvSpPr>
        <p:spPr>
          <a:xfrm>
            <a:off x="1147125" y="1363378"/>
            <a:ext cx="5257800" cy="1258262"/>
          </a:xfrm>
        </p:spPr>
        <p:txBody>
          <a:bodyPr/>
          <a:lstStyle/>
          <a:p>
            <a:r>
              <a:rPr lang="en-US" dirty="0"/>
              <a:t>Overview of Session</a:t>
            </a:r>
          </a:p>
        </p:txBody>
      </p:sp>
      <p:sp>
        <p:nvSpPr>
          <p:cNvPr id="5" name="Slide Number Placeholder 4">
            <a:extLst>
              <a:ext uri="{FF2B5EF4-FFF2-40B4-BE49-F238E27FC236}">
                <a16:creationId xmlns:a16="http://schemas.microsoft.com/office/drawing/2014/main" id="{81B16371-B05B-F6D1-8E45-F70B5AEE5F19}"/>
              </a:ext>
            </a:extLst>
          </p:cNvPr>
          <p:cNvSpPr>
            <a:spLocks noGrp="1"/>
          </p:cNvSpPr>
          <p:nvPr>
            <p:ph type="sldNum" sz="quarter" idx="12"/>
          </p:nvPr>
        </p:nvSpPr>
        <p:spPr/>
        <p:txBody>
          <a:bodyPr/>
          <a:lstStyle/>
          <a:p>
            <a:r>
              <a:rPr lang="en-US"/>
              <a:t>Page </a:t>
            </a:r>
            <a:fld id="{6CD04867-206E-8E42-A1B6-AF5E95E31B30}" type="slidenum">
              <a:rPr lang="en-US" smtClean="0"/>
              <a:pPr/>
              <a:t>4</a:t>
            </a:fld>
            <a:endParaRPr lang="en-US" sz="1000"/>
          </a:p>
        </p:txBody>
      </p:sp>
    </p:spTree>
    <p:extLst>
      <p:ext uri="{BB962C8B-B14F-4D97-AF65-F5344CB8AC3E}">
        <p14:creationId xmlns:p14="http://schemas.microsoft.com/office/powerpoint/2010/main" val="2944263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1272747" y="3176450"/>
            <a:ext cx="10142837" cy="3089832"/>
          </a:xfrm>
        </p:spPr>
        <p:txBody>
          <a:bodyPr vert="horz" lIns="91440" tIns="45720" rIns="91440" bIns="45720" rtlCol="0" anchor="t">
            <a:noAutofit/>
          </a:bodyPr>
          <a:lstStyle/>
          <a:p>
            <a:pPr marL="0" indent="0">
              <a:lnSpc>
                <a:spcPct val="80000"/>
              </a:lnSpc>
              <a:spcBef>
                <a:spcPts val="0"/>
              </a:spcBef>
              <a:buSzPts val="2200"/>
              <a:buNone/>
            </a:pPr>
            <a:r>
              <a:rPr lang="en-US" sz="2400" b="1" dirty="0">
                <a:solidFill>
                  <a:srgbClr val="EF4D84"/>
                </a:solidFill>
              </a:rPr>
              <a:t>MD, MPH, FAAFP</a:t>
            </a:r>
          </a:p>
          <a:p>
            <a:pPr marL="0" indent="0">
              <a:lnSpc>
                <a:spcPct val="80000"/>
              </a:lnSpc>
              <a:spcBef>
                <a:spcPts val="0"/>
              </a:spcBef>
              <a:buSzPts val="2200"/>
              <a:buNone/>
            </a:pPr>
            <a:endParaRPr lang="en-US" dirty="0">
              <a:solidFill>
                <a:schemeClr val="tx1"/>
              </a:solidFill>
            </a:endParaRPr>
          </a:p>
          <a:p>
            <a:pPr marL="0" indent="0">
              <a:lnSpc>
                <a:spcPct val="80000"/>
              </a:lnSpc>
              <a:spcBef>
                <a:spcPts val="0"/>
              </a:spcBef>
              <a:buSzPts val="2200"/>
              <a:buNone/>
            </a:pPr>
            <a:r>
              <a:rPr lang="en-US" dirty="0">
                <a:solidFill>
                  <a:schemeClr val="tx1"/>
                </a:solidFill>
              </a:rPr>
              <a:t>County Health Officer, St. Mary’s County, Maryland, USA</a:t>
            </a:r>
          </a:p>
          <a:p>
            <a:pPr marL="0" indent="0">
              <a:lnSpc>
                <a:spcPct val="80000"/>
              </a:lnSpc>
              <a:spcBef>
                <a:spcPts val="0"/>
              </a:spcBef>
              <a:buSzPts val="2200"/>
              <a:buNone/>
            </a:pPr>
            <a:endParaRPr lang="en-US" sz="2400" dirty="0">
              <a:solidFill>
                <a:schemeClr val="tx1"/>
              </a:solidFill>
            </a:endParaRPr>
          </a:p>
          <a:p>
            <a:pPr marL="0" indent="0">
              <a:lnSpc>
                <a:spcPct val="80000"/>
              </a:lnSpc>
              <a:spcBef>
                <a:spcPts val="0"/>
              </a:spcBef>
              <a:buSzPts val="2200"/>
              <a:buNone/>
            </a:pPr>
            <a:endParaRPr lang="en-US" sz="2400" dirty="0">
              <a:solidFill>
                <a:schemeClr val="tx1"/>
              </a:solidFill>
            </a:endParaRPr>
          </a:p>
          <a:p>
            <a:pPr algn="ctr">
              <a:buNone/>
            </a:pPr>
            <a:endParaRPr lang="en-GB" sz="2800" b="1" dirty="0">
              <a:latin typeface="Arial Nova"/>
              <a:cs typeface="Arial"/>
            </a:endParaRPr>
          </a:p>
          <a:p>
            <a:pPr algn="ctr">
              <a:buNone/>
            </a:pPr>
            <a:endParaRPr lang="en-GB" dirty="0">
              <a:solidFill>
                <a:schemeClr val="tx1"/>
              </a:solidFill>
            </a:endParaRPr>
          </a:p>
          <a:p>
            <a:pPr marL="0" indent="0" algn="ctr">
              <a:buNone/>
            </a:pPr>
            <a:endParaRPr lang="en-GB" sz="2800" b="1" dirty="0">
              <a:solidFill>
                <a:schemeClr val="tx1"/>
              </a:solidFill>
              <a:latin typeface="Arial Nova"/>
              <a:cs typeface="Arial"/>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1210962" y="1918188"/>
            <a:ext cx="10142837" cy="1258262"/>
          </a:xfrm>
        </p:spPr>
        <p:txBody>
          <a:bodyPr/>
          <a:lstStyle/>
          <a:p>
            <a:r>
              <a:rPr lang="en-GB" sz="6000" b="1" dirty="0">
                <a:cs typeface="Arial"/>
              </a:rPr>
              <a:t>Dr Meena Brewster</a:t>
            </a:r>
          </a:p>
        </p:txBody>
      </p:sp>
    </p:spTree>
    <p:extLst>
      <p:ext uri="{BB962C8B-B14F-4D97-AF65-F5344CB8AC3E}">
        <p14:creationId xmlns:p14="http://schemas.microsoft.com/office/powerpoint/2010/main" val="3322188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descr="A blue and green cover with white text&#10;&#10;Description automatically generated">
            <a:extLst>
              <a:ext uri="{FF2B5EF4-FFF2-40B4-BE49-F238E27FC236}">
                <a16:creationId xmlns:a16="http://schemas.microsoft.com/office/drawing/2014/main" id="{965B0214-B7EE-7A8A-099C-30423DC2295F}"/>
              </a:ext>
            </a:extLst>
          </p:cNvPr>
          <p:cNvPicPr>
            <a:picLocks noChangeAspect="1"/>
          </p:cNvPicPr>
          <p:nvPr/>
        </p:nvPicPr>
        <p:blipFill>
          <a:blip r:embed="rId2"/>
          <a:stretch>
            <a:fillRect/>
          </a:stretch>
        </p:blipFill>
        <p:spPr>
          <a:xfrm>
            <a:off x="0" y="0"/>
            <a:ext cx="12192000" cy="6654543"/>
          </a:xfrm>
          <a:prstGeom prst="rect">
            <a:avLst/>
          </a:prstGeom>
        </p:spPr>
      </p:pic>
    </p:spTree>
    <p:extLst>
      <p:ext uri="{BB962C8B-B14F-4D97-AF65-F5344CB8AC3E}">
        <p14:creationId xmlns:p14="http://schemas.microsoft.com/office/powerpoint/2010/main" val="1654382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148e526acc4_0_120"/>
          <p:cNvSpPr txBox="1"/>
          <p:nvPr/>
        </p:nvSpPr>
        <p:spPr>
          <a:xfrm>
            <a:off x="2491159" y="81000"/>
            <a:ext cx="7683200" cy="738800"/>
          </a:xfrm>
          <a:prstGeom prst="rect">
            <a:avLst/>
          </a:prstGeom>
          <a:noFill/>
          <a:ln>
            <a:noFill/>
          </a:ln>
        </p:spPr>
        <p:txBody>
          <a:bodyPr spcFirstLastPara="1" wrap="square" lIns="91433" tIns="45700" rIns="91433" bIns="45700" anchor="ctr" anchorCtr="0">
            <a:normAutofit/>
          </a:bodyPr>
          <a:lstStyle/>
          <a:p>
            <a:pPr>
              <a:lnSpc>
                <a:spcPct val="90000"/>
              </a:lnSpc>
              <a:buClr>
                <a:schemeClr val="dk1"/>
              </a:buClr>
              <a:buSzPts val="3300"/>
            </a:pPr>
            <a:r>
              <a:rPr lang="en-US" sz="4400" b="1">
                <a:solidFill>
                  <a:srgbClr val="1A3245"/>
                </a:solidFill>
                <a:latin typeface="Cambria Math"/>
                <a:ea typeface="Cambria Math"/>
                <a:cs typeface="Cambria Math"/>
                <a:sym typeface="Cambria Math"/>
              </a:rPr>
              <a:t>smchd.org</a:t>
            </a:r>
            <a:endParaRPr sz="1467">
              <a:solidFill>
                <a:srgbClr val="1A3245"/>
              </a:solidFill>
              <a:latin typeface="Cambria Math"/>
              <a:ea typeface="Cambria Math"/>
              <a:cs typeface="Cambria Math"/>
              <a:sym typeface="Cambria Math"/>
            </a:endParaRPr>
          </a:p>
        </p:txBody>
      </p:sp>
      <p:sp>
        <p:nvSpPr>
          <p:cNvPr id="76" name="Google Shape;76;g148e526acc4_0_120"/>
          <p:cNvSpPr>
            <a:spLocks noGrp="1"/>
          </p:cNvSpPr>
          <p:nvPr>
            <p:ph type="sldNum" idx="12"/>
          </p:nvPr>
        </p:nvSpPr>
        <p:spPr>
          <a:xfrm>
            <a:off x="439709" y="6325117"/>
            <a:ext cx="403200" cy="365200"/>
          </a:xfrm>
          <a:prstGeom prst="ellipse">
            <a:avLst/>
          </a:prstGeom>
          <a:solidFill>
            <a:srgbClr val="1A3245"/>
          </a:solidFill>
          <a:ln>
            <a:noFill/>
          </a:ln>
        </p:spPr>
        <p:txBody>
          <a:bodyPr spcFirstLastPara="1" vert="horz" wrap="square" lIns="91433" tIns="45700" rIns="91433" bIns="45700" rtlCol="0" anchor="ctr" anchorCtr="0">
            <a:noAutofit/>
          </a:bodyPr>
          <a:lstStyle/>
          <a:p>
            <a:fld id="{00000000-1234-1234-1234-123412341234}" type="slidenum">
              <a:rPr lang="en-US"/>
              <a:pPr/>
              <a:t>7</a:t>
            </a:fld>
            <a:endParaRPr/>
          </a:p>
        </p:txBody>
      </p:sp>
      <p:pic>
        <p:nvPicPr>
          <p:cNvPr id="77" name="Google Shape;77;g148e526acc4_0_120"/>
          <p:cNvPicPr preferRelativeResize="0"/>
          <p:nvPr/>
        </p:nvPicPr>
        <p:blipFill rotWithShape="1">
          <a:blip r:embed="rId3">
            <a:alphaModFix/>
          </a:blip>
          <a:srcRect/>
          <a:stretch/>
        </p:blipFill>
        <p:spPr>
          <a:xfrm>
            <a:off x="6314367" y="2921634"/>
            <a:ext cx="5745071" cy="3632735"/>
          </a:xfrm>
          <a:prstGeom prst="rect">
            <a:avLst/>
          </a:prstGeom>
          <a:noFill/>
          <a:ln w="76200" cap="flat" cmpd="sng">
            <a:solidFill>
              <a:srgbClr val="1A3245"/>
            </a:solidFill>
            <a:prstDash val="solid"/>
            <a:round/>
            <a:headEnd type="none" w="sm" len="sm"/>
            <a:tailEnd type="none" w="sm" len="sm"/>
          </a:ln>
        </p:spPr>
      </p:pic>
      <p:pic>
        <p:nvPicPr>
          <p:cNvPr id="78" name="Google Shape;78;g148e526acc4_0_120"/>
          <p:cNvPicPr preferRelativeResize="0"/>
          <p:nvPr/>
        </p:nvPicPr>
        <p:blipFill rotWithShape="1">
          <a:blip r:embed="rId4">
            <a:alphaModFix/>
          </a:blip>
          <a:srcRect l="1258" t="1927" r="1151" b="2167"/>
          <a:stretch/>
        </p:blipFill>
        <p:spPr>
          <a:xfrm>
            <a:off x="139167" y="819800"/>
            <a:ext cx="6560984" cy="3632733"/>
          </a:xfrm>
          <a:prstGeom prst="rect">
            <a:avLst/>
          </a:prstGeom>
          <a:noFill/>
          <a:ln>
            <a:noFill/>
          </a:ln>
        </p:spPr>
      </p:pic>
    </p:spTree>
    <p:extLst>
      <p:ext uri="{BB962C8B-B14F-4D97-AF65-F5344CB8AC3E}">
        <p14:creationId xmlns:p14="http://schemas.microsoft.com/office/powerpoint/2010/main" val="178710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g282e10c7012_0_0"/>
          <p:cNvSpPr txBox="1"/>
          <p:nvPr/>
        </p:nvSpPr>
        <p:spPr>
          <a:xfrm>
            <a:off x="2491159" y="81000"/>
            <a:ext cx="7683200" cy="738800"/>
          </a:xfrm>
          <a:prstGeom prst="rect">
            <a:avLst/>
          </a:prstGeom>
          <a:noFill/>
          <a:ln>
            <a:noFill/>
          </a:ln>
        </p:spPr>
        <p:txBody>
          <a:bodyPr spcFirstLastPara="1" wrap="square" lIns="91433" tIns="45700" rIns="91433" bIns="45700" anchor="ctr" anchorCtr="0">
            <a:normAutofit/>
          </a:bodyPr>
          <a:lstStyle/>
          <a:p>
            <a:pPr>
              <a:lnSpc>
                <a:spcPct val="90000"/>
              </a:lnSpc>
              <a:buClr>
                <a:schemeClr val="dk1"/>
              </a:buClr>
              <a:buSzPts val="3300"/>
            </a:pPr>
            <a:r>
              <a:rPr lang="en-US" sz="4400" b="1">
                <a:solidFill>
                  <a:srgbClr val="1A3245"/>
                </a:solidFill>
                <a:latin typeface="Cambria Math"/>
                <a:ea typeface="Cambria Math"/>
                <a:cs typeface="Cambria Math"/>
                <a:sym typeface="Cambria Math"/>
              </a:rPr>
              <a:t>Health Hub - smchd.org/hub</a:t>
            </a:r>
            <a:endParaRPr sz="1467">
              <a:solidFill>
                <a:srgbClr val="1A3245"/>
              </a:solidFill>
              <a:latin typeface="Cambria Math"/>
              <a:ea typeface="Cambria Math"/>
              <a:cs typeface="Cambria Math"/>
              <a:sym typeface="Cambria Math"/>
            </a:endParaRPr>
          </a:p>
        </p:txBody>
      </p:sp>
      <p:sp>
        <p:nvSpPr>
          <p:cNvPr id="84" name="Google Shape;84;g282e10c7012_0_0"/>
          <p:cNvSpPr>
            <a:spLocks noGrp="1"/>
          </p:cNvSpPr>
          <p:nvPr>
            <p:ph type="sldNum" idx="12"/>
          </p:nvPr>
        </p:nvSpPr>
        <p:spPr>
          <a:xfrm>
            <a:off x="10950676" y="6356351"/>
            <a:ext cx="403200" cy="365200"/>
          </a:xfrm>
          <a:prstGeom prst="ellipse">
            <a:avLst/>
          </a:prstGeom>
          <a:solidFill>
            <a:srgbClr val="1A3245"/>
          </a:solidFill>
          <a:ln>
            <a:noFill/>
          </a:ln>
        </p:spPr>
        <p:txBody>
          <a:bodyPr spcFirstLastPara="1" vert="horz" wrap="square" lIns="91433" tIns="45700" rIns="91433" bIns="45700" rtlCol="0" anchor="ctr" anchorCtr="0">
            <a:noAutofit/>
          </a:bodyPr>
          <a:lstStyle/>
          <a:p>
            <a:fld id="{00000000-1234-1234-1234-123412341234}" type="slidenum">
              <a:rPr lang="en-US"/>
              <a:pPr/>
              <a:t>8</a:t>
            </a:fld>
            <a:endParaRPr/>
          </a:p>
        </p:txBody>
      </p:sp>
      <p:sp>
        <p:nvSpPr>
          <p:cNvPr id="85" name="Google Shape;85;g282e10c7012_0_0"/>
          <p:cNvSpPr txBox="1"/>
          <p:nvPr/>
        </p:nvSpPr>
        <p:spPr>
          <a:xfrm>
            <a:off x="0" y="5211600"/>
            <a:ext cx="12192000" cy="1646400"/>
          </a:xfrm>
          <a:prstGeom prst="rect">
            <a:avLst/>
          </a:prstGeom>
          <a:noFill/>
          <a:ln>
            <a:noFill/>
          </a:ln>
        </p:spPr>
        <p:txBody>
          <a:bodyPr spcFirstLastPara="1" wrap="square" lIns="121900" tIns="60933" rIns="121900" bIns="60933" anchor="t" anchorCtr="0">
            <a:noAutofit/>
          </a:bodyPr>
          <a:lstStyle/>
          <a:p>
            <a:pPr>
              <a:spcBef>
                <a:spcPts val="933"/>
              </a:spcBef>
              <a:buClr>
                <a:srgbClr val="000000"/>
              </a:buClr>
              <a:buSzPts val="2400"/>
            </a:pPr>
            <a:r>
              <a:rPr lang="en-US" sz="2400">
                <a:solidFill>
                  <a:srgbClr val="000000"/>
                </a:solidFill>
                <a:latin typeface="Arial"/>
                <a:ea typeface="Arial"/>
                <a:cs typeface="Arial"/>
                <a:sym typeface="Arial"/>
              </a:rPr>
              <a:t>◾ Behavioral Health Crisis Walk-In ◾ Harm Reduction ◾ STI Testing ◾ Wound Care</a:t>
            </a:r>
            <a:endParaRPr sz="2400">
              <a:solidFill>
                <a:srgbClr val="000000"/>
              </a:solidFill>
              <a:latin typeface="Arial"/>
              <a:ea typeface="Arial"/>
              <a:cs typeface="Arial"/>
              <a:sym typeface="Arial"/>
            </a:endParaRPr>
          </a:p>
          <a:p>
            <a:pPr>
              <a:buClr>
                <a:srgbClr val="000000"/>
              </a:buClr>
              <a:buSzPts val="2400"/>
            </a:pPr>
            <a:r>
              <a:rPr lang="en-US" sz="2400">
                <a:solidFill>
                  <a:srgbClr val="000000"/>
                </a:solidFill>
                <a:latin typeface="Arial"/>
                <a:ea typeface="Arial"/>
                <a:cs typeface="Arial"/>
                <a:sym typeface="Arial"/>
              </a:rPr>
              <a:t>◾ Jail Diversion Program ◾ Primary Care Clinic ◾ Youth Mentoring ◾ Housing Supports </a:t>
            </a:r>
            <a:endParaRPr sz="2400">
              <a:solidFill>
                <a:srgbClr val="000000"/>
              </a:solidFill>
              <a:latin typeface="Arial"/>
              <a:ea typeface="Arial"/>
              <a:cs typeface="Arial"/>
              <a:sym typeface="Arial"/>
            </a:endParaRPr>
          </a:p>
          <a:p>
            <a:pPr>
              <a:buClr>
                <a:srgbClr val="000000"/>
              </a:buClr>
              <a:buSzPts val="2400"/>
            </a:pPr>
            <a:r>
              <a:rPr lang="en-US" sz="2400">
                <a:solidFill>
                  <a:srgbClr val="000000"/>
                </a:solidFill>
                <a:latin typeface="Arial"/>
                <a:ea typeface="Arial"/>
                <a:cs typeface="Arial"/>
                <a:sym typeface="Arial"/>
              </a:rPr>
              <a:t>◾ Financial Coaching ◾ Conflict Resolution ◾ Legal Services ◾ Literacy Tutoring </a:t>
            </a:r>
            <a:endParaRPr sz="2400">
              <a:solidFill>
                <a:srgbClr val="000000"/>
              </a:solidFill>
              <a:latin typeface="Arial"/>
              <a:ea typeface="Arial"/>
              <a:cs typeface="Arial"/>
              <a:sym typeface="Arial"/>
            </a:endParaRPr>
          </a:p>
          <a:p>
            <a:pPr>
              <a:buClr>
                <a:srgbClr val="000000"/>
              </a:buClr>
              <a:buSzPts val="2400"/>
            </a:pPr>
            <a:r>
              <a:rPr lang="en-US" sz="2400">
                <a:solidFill>
                  <a:srgbClr val="000000"/>
                </a:solidFill>
                <a:latin typeface="Arial"/>
                <a:ea typeface="Arial"/>
                <a:cs typeface="Arial"/>
                <a:sym typeface="Arial"/>
              </a:rPr>
              <a:t>◾ COVID-19 Testing ◾ Care Coordination ◾ Job Support Services</a:t>
            </a:r>
            <a:endParaRPr sz="2400">
              <a:solidFill>
                <a:srgbClr val="000000"/>
              </a:solidFill>
              <a:latin typeface="Arial"/>
              <a:ea typeface="Arial"/>
              <a:cs typeface="Arial"/>
              <a:sym typeface="Arial"/>
            </a:endParaRPr>
          </a:p>
        </p:txBody>
      </p:sp>
      <p:pic>
        <p:nvPicPr>
          <p:cNvPr id="86" name="Google Shape;86;g282e10c7012_0_0"/>
          <p:cNvPicPr preferRelativeResize="0"/>
          <p:nvPr/>
        </p:nvPicPr>
        <p:blipFill rotWithShape="1">
          <a:blip r:embed="rId3">
            <a:alphaModFix/>
          </a:blip>
          <a:srcRect/>
          <a:stretch/>
        </p:blipFill>
        <p:spPr>
          <a:xfrm>
            <a:off x="203200" y="894517"/>
            <a:ext cx="11741533" cy="4242367"/>
          </a:xfrm>
          <a:prstGeom prst="rect">
            <a:avLst/>
          </a:prstGeom>
          <a:noFill/>
          <a:ln>
            <a:noFill/>
          </a:ln>
        </p:spPr>
      </p:pic>
    </p:spTree>
    <p:extLst>
      <p:ext uri="{BB962C8B-B14F-4D97-AF65-F5344CB8AC3E}">
        <p14:creationId xmlns:p14="http://schemas.microsoft.com/office/powerpoint/2010/main" val="2422591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282e10c7012_0_23"/>
          <p:cNvSpPr>
            <a:spLocks noGrp="1"/>
          </p:cNvSpPr>
          <p:nvPr>
            <p:ph type="sldNum" idx="12"/>
          </p:nvPr>
        </p:nvSpPr>
        <p:spPr>
          <a:xfrm>
            <a:off x="10950676" y="6356351"/>
            <a:ext cx="403200" cy="365200"/>
          </a:xfrm>
          <a:prstGeom prst="ellipse">
            <a:avLst/>
          </a:prstGeom>
        </p:spPr>
        <p:txBody>
          <a:bodyPr spcFirstLastPara="1" vert="horz" wrap="square" lIns="91433" tIns="45700" rIns="91433" bIns="45700" rtlCol="0" anchor="ctr" anchorCtr="0">
            <a:noAutofit/>
          </a:bodyPr>
          <a:lstStyle/>
          <a:p>
            <a:fld id="{00000000-1234-1234-1234-123412341234}" type="slidenum">
              <a:rPr lang="en-US"/>
              <a:pPr/>
              <a:t>9</a:t>
            </a:fld>
            <a:endParaRPr/>
          </a:p>
        </p:txBody>
      </p:sp>
      <p:pic>
        <p:nvPicPr>
          <p:cNvPr id="92" name="Google Shape;92;g282e10c7012_0_23"/>
          <p:cNvPicPr preferRelativeResize="0"/>
          <p:nvPr/>
        </p:nvPicPr>
        <p:blipFill rotWithShape="1">
          <a:blip r:embed="rId3">
            <a:alphaModFix/>
          </a:blip>
          <a:srcRect l="-1480" r="1479"/>
          <a:stretch/>
        </p:blipFill>
        <p:spPr>
          <a:xfrm>
            <a:off x="445233" y="841207"/>
            <a:ext cx="5275600" cy="5797327"/>
          </a:xfrm>
          <a:prstGeom prst="rect">
            <a:avLst/>
          </a:prstGeom>
          <a:noFill/>
          <a:ln>
            <a:noFill/>
          </a:ln>
        </p:spPr>
      </p:pic>
      <p:sp>
        <p:nvSpPr>
          <p:cNvPr id="93" name="Google Shape;93;g282e10c7012_0_23"/>
          <p:cNvSpPr txBox="1"/>
          <p:nvPr/>
        </p:nvSpPr>
        <p:spPr>
          <a:xfrm>
            <a:off x="6682733" y="1021667"/>
            <a:ext cx="5275600" cy="5436400"/>
          </a:xfrm>
          <a:prstGeom prst="rect">
            <a:avLst/>
          </a:prstGeom>
          <a:noFill/>
          <a:ln>
            <a:noFill/>
          </a:ln>
        </p:spPr>
        <p:txBody>
          <a:bodyPr spcFirstLastPara="1" wrap="square" lIns="121900" tIns="60933" rIns="121900" bIns="60933" anchor="t" anchorCtr="0">
            <a:noAutofit/>
          </a:bodyPr>
          <a:lstStyle/>
          <a:p>
            <a:pPr>
              <a:lnSpc>
                <a:spcPct val="70000"/>
              </a:lnSpc>
              <a:spcBef>
                <a:spcPts val="1333"/>
              </a:spcBef>
              <a:buSzPts val="523"/>
            </a:pPr>
            <a:r>
              <a:rPr lang="en-US" sz="2572" b="1">
                <a:solidFill>
                  <a:srgbClr val="000000"/>
                </a:solidFill>
                <a:latin typeface="Calibri"/>
                <a:ea typeface="Calibri"/>
                <a:cs typeface="Calibri"/>
                <a:sym typeface="Calibri"/>
              </a:rPr>
              <a:t>Health Care Access</a:t>
            </a:r>
            <a:endParaRPr sz="2572" b="1">
              <a:solidFill>
                <a:srgbClr val="000000"/>
              </a:solidFill>
              <a:latin typeface="Calibri"/>
              <a:ea typeface="Calibri"/>
              <a:cs typeface="Calibri"/>
              <a:sym typeface="Calibri"/>
            </a:endParaRPr>
          </a:p>
          <a:p>
            <a:pPr marL="609585" indent="-468195">
              <a:lnSpc>
                <a:spcPct val="70000"/>
              </a:lnSpc>
              <a:buClr>
                <a:srgbClr val="000000"/>
              </a:buClr>
              <a:buSzPts val="1930"/>
              <a:buFont typeface="Calibri"/>
              <a:buChar char="•"/>
            </a:pPr>
            <a:r>
              <a:rPr lang="en-US" sz="2572">
                <a:solidFill>
                  <a:srgbClr val="000000"/>
                </a:solidFill>
                <a:latin typeface="Calibri"/>
                <a:ea typeface="Calibri"/>
                <a:cs typeface="Calibri"/>
                <a:sym typeface="Calibri"/>
              </a:rPr>
              <a:t>Behavioral Health crisis</a:t>
            </a:r>
            <a:endParaRPr sz="2572">
              <a:solidFill>
                <a:srgbClr val="000000"/>
              </a:solidFill>
              <a:latin typeface="Calibri"/>
              <a:ea typeface="Calibri"/>
              <a:cs typeface="Calibri"/>
              <a:sym typeface="Calibri"/>
            </a:endParaRPr>
          </a:p>
          <a:p>
            <a:pPr marL="609585" indent="-468195">
              <a:lnSpc>
                <a:spcPct val="70000"/>
              </a:lnSpc>
              <a:buClr>
                <a:srgbClr val="000000"/>
              </a:buClr>
              <a:buSzPts val="1930"/>
              <a:buChar char="•"/>
            </a:pPr>
            <a:r>
              <a:rPr lang="en-US" sz="2572">
                <a:solidFill>
                  <a:srgbClr val="000000"/>
                </a:solidFill>
                <a:latin typeface="Calibri"/>
                <a:ea typeface="Calibri"/>
                <a:cs typeface="Calibri"/>
                <a:sym typeface="Calibri"/>
              </a:rPr>
              <a:t>Primary care</a:t>
            </a:r>
            <a:endParaRPr sz="2572">
              <a:solidFill>
                <a:srgbClr val="000000"/>
              </a:solidFill>
              <a:latin typeface="Calibri"/>
              <a:ea typeface="Calibri"/>
              <a:cs typeface="Calibri"/>
              <a:sym typeface="Calibri"/>
            </a:endParaRPr>
          </a:p>
          <a:p>
            <a:pPr marL="609585" indent="-468195">
              <a:lnSpc>
                <a:spcPct val="70000"/>
              </a:lnSpc>
              <a:buClr>
                <a:srgbClr val="000000"/>
              </a:buClr>
              <a:buSzPts val="1930"/>
              <a:buChar char="•"/>
            </a:pPr>
            <a:r>
              <a:rPr lang="en-US" sz="2572">
                <a:solidFill>
                  <a:srgbClr val="000000"/>
                </a:solidFill>
                <a:latin typeface="Calibri"/>
                <a:ea typeface="Calibri"/>
                <a:cs typeface="Calibri"/>
                <a:sym typeface="Calibri"/>
              </a:rPr>
              <a:t>Infection control</a:t>
            </a:r>
            <a:endParaRPr sz="1373">
              <a:solidFill>
                <a:srgbClr val="000000"/>
              </a:solidFill>
              <a:latin typeface="Calibri"/>
              <a:ea typeface="Calibri"/>
              <a:cs typeface="Calibri"/>
              <a:sym typeface="Calibri"/>
            </a:endParaRPr>
          </a:p>
          <a:p>
            <a:pPr>
              <a:buSzPts val="523"/>
            </a:pPr>
            <a:r>
              <a:rPr lang="en-US" sz="2572" b="1">
                <a:solidFill>
                  <a:srgbClr val="000000"/>
                </a:solidFill>
                <a:latin typeface="Calibri"/>
                <a:ea typeface="Calibri"/>
                <a:cs typeface="Calibri"/>
                <a:sym typeface="Calibri"/>
              </a:rPr>
              <a:t>Economic Stability/Work</a:t>
            </a:r>
            <a:endParaRPr sz="2572" b="1">
              <a:solidFill>
                <a:srgbClr val="000000"/>
              </a:solidFill>
              <a:latin typeface="Calibri"/>
              <a:ea typeface="Calibri"/>
              <a:cs typeface="Calibri"/>
              <a:sym typeface="Calibri"/>
            </a:endParaRPr>
          </a:p>
          <a:p>
            <a:pPr marL="609585" indent="-468195">
              <a:lnSpc>
                <a:spcPct val="70000"/>
              </a:lnSpc>
              <a:buClr>
                <a:srgbClr val="000000"/>
              </a:buClr>
              <a:buSzPts val="1930"/>
              <a:buChar char="•"/>
            </a:pPr>
            <a:r>
              <a:rPr lang="en-US" sz="2572">
                <a:solidFill>
                  <a:srgbClr val="000000"/>
                </a:solidFill>
                <a:latin typeface="Calibri"/>
                <a:ea typeface="Calibri"/>
                <a:cs typeface="Calibri"/>
                <a:sym typeface="Calibri"/>
              </a:rPr>
              <a:t>Employment support services</a:t>
            </a:r>
            <a:endParaRPr sz="2572">
              <a:solidFill>
                <a:srgbClr val="000000"/>
              </a:solidFill>
              <a:latin typeface="Calibri"/>
              <a:ea typeface="Calibri"/>
              <a:cs typeface="Calibri"/>
              <a:sym typeface="Calibri"/>
            </a:endParaRPr>
          </a:p>
          <a:p>
            <a:pPr marL="609585" indent="-468195">
              <a:lnSpc>
                <a:spcPct val="70000"/>
              </a:lnSpc>
              <a:buClr>
                <a:srgbClr val="000000"/>
              </a:buClr>
              <a:buSzPts val="1930"/>
              <a:buChar char="•"/>
            </a:pPr>
            <a:r>
              <a:rPr lang="en-US" sz="2572">
                <a:solidFill>
                  <a:srgbClr val="000000"/>
                </a:solidFill>
                <a:latin typeface="Calibri"/>
                <a:ea typeface="Calibri"/>
                <a:cs typeface="Calibri"/>
                <a:sym typeface="Calibri"/>
              </a:rPr>
              <a:t>Financial classes/coaching</a:t>
            </a:r>
            <a:endParaRPr sz="2572">
              <a:solidFill>
                <a:srgbClr val="000000"/>
              </a:solidFill>
              <a:latin typeface="Calibri"/>
              <a:ea typeface="Calibri"/>
              <a:cs typeface="Calibri"/>
              <a:sym typeface="Calibri"/>
            </a:endParaRPr>
          </a:p>
          <a:p>
            <a:pPr marL="609585" indent="-468195">
              <a:lnSpc>
                <a:spcPct val="70000"/>
              </a:lnSpc>
              <a:buClr>
                <a:srgbClr val="000000"/>
              </a:buClr>
              <a:buSzPts val="1930"/>
              <a:buChar char="•"/>
            </a:pPr>
            <a:r>
              <a:rPr lang="en-US" sz="2572">
                <a:solidFill>
                  <a:srgbClr val="000000"/>
                </a:solidFill>
                <a:latin typeface="Calibri"/>
                <a:ea typeface="Calibri"/>
                <a:cs typeface="Calibri"/>
                <a:sym typeface="Calibri"/>
              </a:rPr>
              <a:t>Entrepreneurial support</a:t>
            </a:r>
            <a:endParaRPr sz="2572">
              <a:solidFill>
                <a:srgbClr val="000000"/>
              </a:solidFill>
              <a:latin typeface="Calibri"/>
              <a:ea typeface="Calibri"/>
              <a:cs typeface="Calibri"/>
              <a:sym typeface="Calibri"/>
            </a:endParaRPr>
          </a:p>
          <a:p>
            <a:pPr>
              <a:lnSpc>
                <a:spcPct val="70000"/>
              </a:lnSpc>
              <a:buSzPts val="523"/>
            </a:pPr>
            <a:endParaRPr sz="1373">
              <a:latin typeface="Calibri"/>
              <a:ea typeface="Calibri"/>
              <a:cs typeface="Calibri"/>
              <a:sym typeface="Calibri"/>
            </a:endParaRPr>
          </a:p>
          <a:p>
            <a:pPr>
              <a:lnSpc>
                <a:spcPct val="70000"/>
              </a:lnSpc>
              <a:buClr>
                <a:schemeClr val="dk1"/>
              </a:buClr>
              <a:buSzPts val="523"/>
            </a:pPr>
            <a:r>
              <a:rPr lang="en-US" sz="2572" b="1">
                <a:solidFill>
                  <a:schemeClr val="dk1"/>
                </a:solidFill>
                <a:latin typeface="Calibri"/>
                <a:ea typeface="Calibri"/>
                <a:cs typeface="Calibri"/>
                <a:sym typeface="Calibri"/>
              </a:rPr>
              <a:t>Social and Community Context</a:t>
            </a:r>
            <a:endParaRPr sz="2572" b="1">
              <a:solidFill>
                <a:schemeClr val="dk1"/>
              </a:solidFill>
              <a:latin typeface="Calibri"/>
              <a:ea typeface="Calibri"/>
              <a:cs typeface="Calibri"/>
              <a:sym typeface="Calibri"/>
            </a:endParaRPr>
          </a:p>
          <a:p>
            <a:pPr marL="609585" indent="-468195">
              <a:lnSpc>
                <a:spcPct val="70000"/>
              </a:lnSpc>
              <a:buClr>
                <a:schemeClr val="dk1"/>
              </a:buClr>
              <a:buSzPts val="1930"/>
              <a:buChar char="•"/>
            </a:pPr>
            <a:r>
              <a:rPr lang="en-US" sz="2572">
                <a:solidFill>
                  <a:schemeClr val="dk1"/>
                </a:solidFill>
                <a:latin typeface="Calibri"/>
                <a:ea typeface="Calibri"/>
                <a:cs typeface="Calibri"/>
                <a:sym typeface="Calibri"/>
              </a:rPr>
              <a:t>Mediation services</a:t>
            </a:r>
            <a:endParaRPr sz="2572">
              <a:solidFill>
                <a:schemeClr val="dk1"/>
              </a:solidFill>
              <a:latin typeface="Calibri"/>
              <a:ea typeface="Calibri"/>
              <a:cs typeface="Calibri"/>
              <a:sym typeface="Calibri"/>
            </a:endParaRPr>
          </a:p>
          <a:p>
            <a:pPr marL="609585" indent="-468195">
              <a:lnSpc>
                <a:spcPct val="70000"/>
              </a:lnSpc>
              <a:buClr>
                <a:schemeClr val="dk1"/>
              </a:buClr>
              <a:buSzPts val="1930"/>
              <a:buChar char="•"/>
            </a:pPr>
            <a:r>
              <a:rPr lang="en-US" sz="2572">
                <a:solidFill>
                  <a:schemeClr val="dk1"/>
                </a:solidFill>
                <a:latin typeface="Calibri"/>
                <a:ea typeface="Calibri"/>
                <a:cs typeface="Calibri"/>
                <a:sym typeface="Calibri"/>
              </a:rPr>
              <a:t>Anger management classes</a:t>
            </a:r>
            <a:endParaRPr sz="2572">
              <a:solidFill>
                <a:schemeClr val="dk1"/>
              </a:solidFill>
              <a:latin typeface="Calibri"/>
              <a:ea typeface="Calibri"/>
              <a:cs typeface="Calibri"/>
              <a:sym typeface="Calibri"/>
            </a:endParaRPr>
          </a:p>
          <a:p>
            <a:pPr marL="609585" indent="-468195">
              <a:lnSpc>
                <a:spcPct val="70000"/>
              </a:lnSpc>
              <a:buClr>
                <a:schemeClr val="dk1"/>
              </a:buClr>
              <a:buSzPts val="1930"/>
              <a:buChar char="•"/>
            </a:pPr>
            <a:r>
              <a:rPr lang="en-US" sz="2572">
                <a:solidFill>
                  <a:schemeClr val="dk1"/>
                </a:solidFill>
                <a:latin typeface="Calibri"/>
                <a:ea typeface="Calibri"/>
                <a:cs typeface="Calibri"/>
                <a:sym typeface="Calibri"/>
              </a:rPr>
              <a:t>Conflict resolution coaching</a:t>
            </a:r>
            <a:endParaRPr sz="2572">
              <a:solidFill>
                <a:schemeClr val="dk1"/>
              </a:solidFill>
              <a:latin typeface="Calibri"/>
              <a:ea typeface="Calibri"/>
              <a:cs typeface="Calibri"/>
              <a:sym typeface="Calibri"/>
            </a:endParaRPr>
          </a:p>
          <a:p>
            <a:pPr marL="609585" indent="-468195">
              <a:lnSpc>
                <a:spcPct val="70000"/>
              </a:lnSpc>
              <a:buClr>
                <a:schemeClr val="dk1"/>
              </a:buClr>
              <a:buSzPts val="1930"/>
              <a:buChar char="•"/>
            </a:pPr>
            <a:r>
              <a:rPr lang="en-US" sz="2572">
                <a:solidFill>
                  <a:schemeClr val="dk1"/>
                </a:solidFill>
                <a:latin typeface="Calibri"/>
                <a:ea typeface="Calibri"/>
                <a:cs typeface="Calibri"/>
                <a:sym typeface="Calibri"/>
              </a:rPr>
              <a:t>Jail diversion programming</a:t>
            </a:r>
            <a:endParaRPr sz="2572">
              <a:solidFill>
                <a:schemeClr val="dk1"/>
              </a:solidFill>
              <a:latin typeface="Calibri"/>
              <a:ea typeface="Calibri"/>
              <a:cs typeface="Calibri"/>
              <a:sym typeface="Calibri"/>
            </a:endParaRPr>
          </a:p>
          <a:p>
            <a:pPr marL="609585" indent="-468195">
              <a:lnSpc>
                <a:spcPct val="70000"/>
              </a:lnSpc>
              <a:buClr>
                <a:schemeClr val="dk1"/>
              </a:buClr>
              <a:buSzPts val="1930"/>
              <a:buChar char="•"/>
            </a:pPr>
            <a:r>
              <a:rPr lang="en-US" sz="2572">
                <a:solidFill>
                  <a:schemeClr val="dk1"/>
                </a:solidFill>
                <a:latin typeface="Calibri"/>
                <a:ea typeface="Calibri"/>
                <a:cs typeface="Calibri"/>
                <a:sym typeface="Calibri"/>
              </a:rPr>
              <a:t>Youth mentoring</a:t>
            </a:r>
            <a:endParaRPr sz="2572">
              <a:solidFill>
                <a:schemeClr val="dk1"/>
              </a:solidFill>
              <a:latin typeface="Calibri"/>
              <a:ea typeface="Calibri"/>
              <a:cs typeface="Calibri"/>
              <a:sym typeface="Calibri"/>
            </a:endParaRPr>
          </a:p>
          <a:p>
            <a:pPr marL="609585" indent="-468195">
              <a:lnSpc>
                <a:spcPct val="70000"/>
              </a:lnSpc>
              <a:buClr>
                <a:schemeClr val="dk1"/>
              </a:buClr>
              <a:buSzPts val="1930"/>
              <a:buChar char="•"/>
            </a:pPr>
            <a:r>
              <a:rPr lang="en-US" sz="2572">
                <a:solidFill>
                  <a:schemeClr val="dk1"/>
                </a:solidFill>
                <a:latin typeface="Calibri"/>
                <a:ea typeface="Calibri"/>
                <a:cs typeface="Calibri"/>
                <a:sym typeface="Calibri"/>
              </a:rPr>
              <a:t>Legal expungement</a:t>
            </a:r>
            <a:endParaRPr sz="2040">
              <a:solidFill>
                <a:schemeClr val="dk1"/>
              </a:solidFill>
              <a:latin typeface="Calibri"/>
              <a:ea typeface="Calibri"/>
              <a:cs typeface="Calibri"/>
              <a:sym typeface="Calibri"/>
            </a:endParaRPr>
          </a:p>
          <a:p>
            <a:pPr>
              <a:lnSpc>
                <a:spcPct val="70000"/>
              </a:lnSpc>
              <a:spcBef>
                <a:spcPts val="1333"/>
              </a:spcBef>
              <a:buClr>
                <a:schemeClr val="dk1"/>
              </a:buClr>
              <a:buSzPts val="523"/>
            </a:pPr>
            <a:r>
              <a:rPr lang="en-US" sz="2572" b="1">
                <a:solidFill>
                  <a:schemeClr val="dk1"/>
                </a:solidFill>
                <a:latin typeface="Calibri"/>
                <a:ea typeface="Calibri"/>
                <a:cs typeface="Calibri"/>
                <a:sym typeface="Calibri"/>
              </a:rPr>
              <a:t>Education</a:t>
            </a:r>
            <a:endParaRPr sz="2572" b="1">
              <a:solidFill>
                <a:schemeClr val="dk1"/>
              </a:solidFill>
              <a:latin typeface="Calibri"/>
              <a:ea typeface="Calibri"/>
              <a:cs typeface="Calibri"/>
              <a:sym typeface="Calibri"/>
            </a:endParaRPr>
          </a:p>
          <a:p>
            <a:pPr marL="609585" indent="-468195">
              <a:lnSpc>
                <a:spcPct val="70000"/>
              </a:lnSpc>
              <a:buClr>
                <a:schemeClr val="dk1"/>
              </a:buClr>
              <a:buSzPts val="1930"/>
              <a:buChar char="•"/>
            </a:pPr>
            <a:r>
              <a:rPr lang="en-US" sz="2572">
                <a:solidFill>
                  <a:schemeClr val="dk1"/>
                </a:solidFill>
                <a:latin typeface="Calibri"/>
                <a:ea typeface="Calibri"/>
                <a:cs typeface="Calibri"/>
                <a:sym typeface="Calibri"/>
              </a:rPr>
              <a:t>Literacy tutoring</a:t>
            </a:r>
            <a:endParaRPr sz="2572">
              <a:solidFill>
                <a:schemeClr val="dk1"/>
              </a:solidFill>
              <a:latin typeface="Calibri"/>
              <a:ea typeface="Calibri"/>
              <a:cs typeface="Calibri"/>
              <a:sym typeface="Calibri"/>
            </a:endParaRPr>
          </a:p>
          <a:p>
            <a:pPr marL="609585" indent="-468195">
              <a:lnSpc>
                <a:spcPct val="70000"/>
              </a:lnSpc>
              <a:buClr>
                <a:schemeClr val="dk1"/>
              </a:buClr>
              <a:buSzPts val="1930"/>
              <a:buChar char="•"/>
            </a:pPr>
            <a:r>
              <a:rPr lang="en-US" sz="2572">
                <a:solidFill>
                  <a:schemeClr val="dk1"/>
                </a:solidFill>
                <a:latin typeface="Calibri"/>
                <a:ea typeface="Calibri"/>
                <a:cs typeface="Calibri"/>
                <a:sym typeface="Calibri"/>
              </a:rPr>
              <a:t>GRE support</a:t>
            </a:r>
            <a:endParaRPr sz="2572">
              <a:latin typeface="Calibri"/>
              <a:ea typeface="Calibri"/>
              <a:cs typeface="Calibri"/>
              <a:sym typeface="Calibri"/>
            </a:endParaRPr>
          </a:p>
        </p:txBody>
      </p:sp>
      <p:sp>
        <p:nvSpPr>
          <p:cNvPr id="94" name="Google Shape;94;g282e10c7012_0_23"/>
          <p:cNvSpPr txBox="1"/>
          <p:nvPr/>
        </p:nvSpPr>
        <p:spPr>
          <a:xfrm>
            <a:off x="2491168" y="81000"/>
            <a:ext cx="9467200" cy="738800"/>
          </a:xfrm>
          <a:prstGeom prst="rect">
            <a:avLst/>
          </a:prstGeom>
          <a:noFill/>
          <a:ln>
            <a:noFill/>
          </a:ln>
        </p:spPr>
        <p:txBody>
          <a:bodyPr spcFirstLastPara="1" wrap="square" lIns="91433" tIns="45700" rIns="91433" bIns="45700" anchor="ctr" anchorCtr="0">
            <a:normAutofit/>
          </a:bodyPr>
          <a:lstStyle/>
          <a:p>
            <a:pPr>
              <a:lnSpc>
                <a:spcPct val="90000"/>
              </a:lnSpc>
              <a:buClr>
                <a:schemeClr val="dk1"/>
              </a:buClr>
              <a:buSzPts val="3300"/>
            </a:pPr>
            <a:r>
              <a:rPr lang="en-US" sz="4400" b="1">
                <a:solidFill>
                  <a:srgbClr val="1A3245"/>
                </a:solidFill>
                <a:latin typeface="Cambria Math"/>
                <a:ea typeface="Cambria Math"/>
                <a:cs typeface="Cambria Math"/>
                <a:sym typeface="Cambria Math"/>
              </a:rPr>
              <a:t>Social Prescribing at the Hub</a:t>
            </a:r>
            <a:endParaRPr sz="1467">
              <a:solidFill>
                <a:srgbClr val="1A3245"/>
              </a:solidFill>
              <a:latin typeface="Cambria Math"/>
              <a:ea typeface="Cambria Math"/>
              <a:cs typeface="Cambria Math"/>
              <a:sym typeface="Cambria Math"/>
            </a:endParaRPr>
          </a:p>
        </p:txBody>
      </p:sp>
    </p:spTree>
    <p:extLst>
      <p:ext uri="{BB962C8B-B14F-4D97-AF65-F5344CB8AC3E}">
        <p14:creationId xmlns:p14="http://schemas.microsoft.com/office/powerpoint/2010/main" val="15981998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69a6785-7c20-4394-a076-f65286349692" xsi:nil="true"/>
    <lcf76f155ced4ddcb4097134ff3c332f xmlns="1364a245-e493-41ed-bb8d-07b284efa9d7">
      <Terms xmlns="http://schemas.microsoft.com/office/infopath/2007/PartnerControls"/>
    </lcf76f155ced4ddcb4097134ff3c332f>
    <MediaLengthInSeconds xmlns="1364a245-e493-41ed-bb8d-07b284efa9d7" xsi:nil="true"/>
    <SharedWithUsers xmlns="369a6785-7c20-4394-a076-f65286349692">
      <UserInfo>
        <DisplayName>Lou Baxter</DisplayName>
        <AccountId>1794</AccountId>
        <AccountType/>
      </UserInfo>
      <UserInfo>
        <DisplayName>Anne Hunt</DisplayName>
        <AccountId>59</AccountId>
        <AccountType/>
      </UserInfo>
      <UserInfo>
        <DisplayName>Ingrid Abreu Scherer</DisplayName>
        <AccountId>550</AccountId>
        <AccountType/>
      </UserInfo>
      <UserInfo>
        <DisplayName>Poppy Learman</DisplayName>
        <AccountId>1729</AccountId>
        <AccountType/>
      </UserInfo>
      <UserInfo>
        <DisplayName>Hannah Beck</DisplayName>
        <AccountId>2435</AccountId>
        <AccountType/>
      </UserInfo>
      <UserInfo>
        <DisplayName>Jared Ashe</DisplayName>
        <AccountId>14</AccountId>
        <AccountType/>
      </UserInfo>
      <UserInfo>
        <DisplayName>Sabah Nazir</DisplayName>
        <AccountId>1114</AccountId>
        <AccountType/>
      </UserInfo>
      <UserInfo>
        <DisplayName>Communications</DisplayName>
        <AccountId>392</AccountId>
        <AccountType/>
      </UserInfo>
      <UserInfo>
        <DisplayName>Nick Harrop</DisplayName>
        <AccountId>718</AccountId>
        <AccountType/>
      </UserInfo>
    </SharedWithUsers>
    <Session xmlns="1364a245-e493-41ed-bb8d-07b284efa9d7" xsi:nil="true"/>
    <Session_x0028__x002f_5_x0029_ xmlns="1364a245-e493-41ed-bb8d-07b284efa9d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1E39600B21014991592B10C4BE6E14" ma:contentTypeVersion="19" ma:contentTypeDescription="Create a new document." ma:contentTypeScope="" ma:versionID="1606ac78d97dd167a7797474106e8e6d">
  <xsd:schema xmlns:xsd="http://www.w3.org/2001/XMLSchema" xmlns:xs="http://www.w3.org/2001/XMLSchema" xmlns:p="http://schemas.microsoft.com/office/2006/metadata/properties" xmlns:ns2="1364a245-e493-41ed-bb8d-07b284efa9d7" xmlns:ns3="369a6785-7c20-4394-a076-f65286349692" targetNamespace="http://schemas.microsoft.com/office/2006/metadata/properties" ma:root="true" ma:fieldsID="dc2fc20ac604c472628d3964803c7aa5" ns2:_="" ns3:_="">
    <xsd:import namespace="1364a245-e493-41ed-bb8d-07b284efa9d7"/>
    <xsd:import namespace="369a6785-7c20-4394-a076-f6528634969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Session_x0028__x002f_5_x0029_" minOccurs="0"/>
                <xsd:element ref="ns2:Ses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64a245-e493-41ed-bb8d-07b284efa9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3e4efc2-323b-47dd-8bdf-129af66e90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Session_x0028__x002f_5_x0029_" ma:index="24" nillable="true" ma:displayName="Session (/5)" ma:format="Dropdown" ma:internalName="Session_x0028__x002f_5_x0029_">
      <xsd:simpleType>
        <xsd:restriction base="dms:Text">
          <xsd:maxLength value="255"/>
        </xsd:restriction>
      </xsd:simpleType>
    </xsd:element>
    <xsd:element name="Session" ma:index="25" nillable="true" ma:displayName="Session" ma:format="Dropdown" ma:internalName="Sess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9a6785-7c20-4394-a076-f6528634969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afd2c15-7117-4a99-a4ad-7db48f8eacbd}" ma:internalName="TaxCatchAll" ma:showField="CatchAllData" ma:web="369a6785-7c20-4394-a076-f652863496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76EFB2-8DFA-4750-9803-394DF6010F52}">
  <ds:schemaRefs>
    <ds:schemaRef ds:uri="1364a245-e493-41ed-bb8d-07b284efa9d7"/>
    <ds:schemaRef ds:uri="369a6785-7c20-4394-a076-f652863496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C2F1BA9-E9AA-48B7-9D3E-B80F57F7D697}">
  <ds:schemaRefs>
    <ds:schemaRef ds:uri="1364a245-e493-41ed-bb8d-07b284efa9d7"/>
    <ds:schemaRef ds:uri="369a6785-7c20-4394-a076-f652863496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EAC858A-E864-4996-9A9C-D4C223C067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175</TotalTime>
  <Words>2168</Words>
  <Application>Microsoft Office PowerPoint</Application>
  <PresentationFormat>Widescreen</PresentationFormat>
  <Paragraphs>430</Paragraphs>
  <Slides>39</Slides>
  <Notes>26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39</vt:i4>
      </vt:variant>
    </vt:vector>
  </HeadingPairs>
  <TitlesOfParts>
    <vt:vector size="53" baseType="lpstr">
      <vt:lpstr>Arial</vt:lpstr>
      <vt:lpstr>Arial Nova</vt:lpstr>
      <vt:lpstr>Arial Rounded MT Bold</vt:lpstr>
      <vt:lpstr>Arialle Bold</vt:lpstr>
      <vt:lpstr>Calibri</vt:lpstr>
      <vt:lpstr>Calibri Light</vt:lpstr>
      <vt:lpstr>Cambria Math</vt:lpstr>
      <vt:lpstr>Century Gothic</vt:lpstr>
      <vt:lpstr>Comfortaa</vt:lpstr>
      <vt:lpstr>Trebuchet MS</vt:lpstr>
      <vt:lpstr>Office Theme</vt:lpstr>
      <vt:lpstr>Office Theme</vt:lpstr>
      <vt:lpstr>Office Theme</vt:lpstr>
      <vt:lpstr>Custom Design</vt:lpstr>
      <vt:lpstr>NASP International Webinar: How Clinicians Can be Agents of Change  </vt:lpstr>
      <vt:lpstr>Housekeeping</vt:lpstr>
      <vt:lpstr>Accessibility</vt:lpstr>
      <vt:lpstr>Overview of Session</vt:lpstr>
      <vt:lpstr>Dr Meena Brewster</vt:lpstr>
      <vt:lpstr>PowerPoint Presentation</vt:lpstr>
      <vt:lpstr>PowerPoint Presentation</vt:lpstr>
      <vt:lpstr>PowerPoint Presentation</vt:lpstr>
      <vt:lpstr>PowerPoint Presentation</vt:lpstr>
      <vt:lpstr>PowerPoint Presentation</vt:lpstr>
      <vt:lpstr>PowerPoint Presentation</vt:lpstr>
      <vt:lpstr>Dr James Ibrahim</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Prof. Kheng Hock Lee</vt:lpstr>
      <vt:lpstr>Social Prescribing &amp; Family Medicine for a Healthier Population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 Session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evidence for social prescribing?</dc:title>
  <dc:creator>Matt Wood</dc:creator>
  <cp:lastModifiedBy>Bea Walker</cp:lastModifiedBy>
  <cp:revision>6</cp:revision>
  <dcterms:created xsi:type="dcterms:W3CDTF">2020-10-20T20:07:23Z</dcterms:created>
  <dcterms:modified xsi:type="dcterms:W3CDTF">2023-10-04T14:36:51Z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0x010100391E39600B21014991592B10C4BE6E14</vt:lpwstr>
  </property>
  <property fmtid="{D5CDD505-2E9C-101B-9397-08002B2CF9AE}" pid="3" name="MediaServiceImageTags">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